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21"/>
  </p:notesMasterIdLst>
  <p:sldIdLst>
    <p:sldId id="344" r:id="rId2"/>
    <p:sldId id="887" r:id="rId3"/>
    <p:sldId id="528" r:id="rId4"/>
    <p:sldId id="877" r:id="rId5"/>
    <p:sldId id="876" r:id="rId6"/>
    <p:sldId id="879" r:id="rId7"/>
    <p:sldId id="888" r:id="rId8"/>
    <p:sldId id="878" r:id="rId9"/>
    <p:sldId id="880" r:id="rId10"/>
    <p:sldId id="881" r:id="rId11"/>
    <p:sldId id="867" r:id="rId12"/>
    <p:sldId id="882" r:id="rId13"/>
    <p:sldId id="890" r:id="rId14"/>
    <p:sldId id="886" r:id="rId15"/>
    <p:sldId id="885" r:id="rId16"/>
    <p:sldId id="875" r:id="rId17"/>
    <p:sldId id="274" r:id="rId18"/>
    <p:sldId id="529" r:id="rId19"/>
    <p:sldId id="891" r:id="rId20"/>
  </p:sldIdLst>
  <p:sldSz cx="9144000" cy="6858000" type="screen4x3"/>
  <p:notesSz cx="6858000" cy="91440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tienne canoui" initials="ec" lastIdx="24" clrIdx="0"/>
  <p:cmAuthor id="1" name="Pierre FILLATRE" initials="PF" lastIdx="8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206E87"/>
    <a:srgbClr val="C7CCCC"/>
    <a:srgbClr val="C7CACB"/>
    <a:srgbClr val="E7F6EF"/>
    <a:srgbClr val="C6CBCB"/>
    <a:srgbClr val="0E6E54"/>
    <a:srgbClr val="C6CACA"/>
    <a:srgbClr val="B2BEC2"/>
    <a:srgbClr val="16B1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34" autoAdjust="0"/>
    <p:restoredTop sz="95775" autoAdjust="0"/>
  </p:normalViewPr>
  <p:slideViewPr>
    <p:cSldViewPr>
      <p:cViewPr varScale="1">
        <p:scale>
          <a:sx n="110" d="100"/>
          <a:sy n="110" d="100"/>
        </p:scale>
        <p:origin x="1242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481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4338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85687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19EDA-8575-F612-13C9-E18C84C18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0725C1E6-8E05-041A-B40D-4CE3B7BC32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110DFB7-D1FF-BE51-9485-ED20054D3C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96348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9302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01DA9-DCA4-7A34-A480-5C7D7AD940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E95888DF-B7C4-8582-CC62-C6E5D57CAE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A45B9825-AD9C-846A-77D4-1ED66858DF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7966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AC0E3C-F3BF-3DA4-5D99-3D43618DF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55FCFF76-6E9C-3762-C959-90714909AF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C89177F5-E73B-CFD2-36A9-E4D23FD20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01607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3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400" dirty="0"/>
          </a:p>
        </p:txBody>
      </p:sp>
      <p:sp>
        <p:nvSpPr>
          <p:cNvPr id="430" name="Google Shape;430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2">
          <a:extLst>
            <a:ext uri="{FF2B5EF4-FFF2-40B4-BE49-F238E27FC236}">
              <a16:creationId xmlns:a16="http://schemas.microsoft.com/office/drawing/2014/main" id="{C7D512EB-83E0-6DE3-95BA-6E8D7A0ED4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31:notes">
            <a:extLst>
              <a:ext uri="{FF2B5EF4-FFF2-40B4-BE49-F238E27FC236}">
                <a16:creationId xmlns:a16="http://schemas.microsoft.com/office/drawing/2014/main" id="{FDD0D7A0-5A06-5D13-086A-7C303FA02C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r-FR" dirty="0"/>
              <a:t>2 doses à 1 semaine d’intervalle</a:t>
            </a:r>
            <a:endParaRPr dirty="0"/>
          </a:p>
        </p:txBody>
      </p:sp>
      <p:sp>
        <p:nvSpPr>
          <p:cNvPr id="474" name="Google Shape;474;p31:notes">
            <a:extLst>
              <a:ext uri="{FF2B5EF4-FFF2-40B4-BE49-F238E27FC236}">
                <a16:creationId xmlns:a16="http://schemas.microsoft.com/office/drawing/2014/main" id="{2C7B6555-68CD-8119-B6CA-851964378D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189307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409847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12122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45289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7A66D5-1F50-A194-E5D9-161733246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F5EFAB34-8B0B-AD91-E3DE-EF094F3EE4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C9132A3-7A86-DDAD-4882-9644EF11EE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231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720107-C06A-4313-C0C5-B289B8F18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91A8FF0A-828C-628D-413F-6C3A25F969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164852A1-F9D0-4B5F-644C-FEA0C2A6A3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97782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7B2AA-8312-E221-6C6A-C884CA7443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7CBD4BE6-11F0-76AF-CC09-B579709B04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F06EC2EA-514B-EEF3-A68B-CEE941EF4D8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20058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752D64-176B-12D1-DA43-C6E62F58F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2689AE4D-B626-36AE-B44D-78E93C8F14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0860E0BE-0BDE-9F59-3754-8B14F94435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99285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>
          <a:extLst>
            <a:ext uri="{FF2B5EF4-FFF2-40B4-BE49-F238E27FC236}">
              <a16:creationId xmlns:a16="http://schemas.microsoft.com/office/drawing/2014/main" id="{5903C240-00E8-05C2-D347-D5EC355F4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31b4ce767ce_4_0:notes">
            <a:extLst>
              <a:ext uri="{FF2B5EF4-FFF2-40B4-BE49-F238E27FC236}">
                <a16:creationId xmlns:a16="http://schemas.microsoft.com/office/drawing/2014/main" id="{9F136BEC-1E73-9391-1990-E5B56B35F1F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6" name="Google Shape;226;g31b4ce767ce_4_0:notes">
            <a:extLst>
              <a:ext uri="{FF2B5EF4-FFF2-40B4-BE49-F238E27FC236}">
                <a16:creationId xmlns:a16="http://schemas.microsoft.com/office/drawing/2014/main" id="{1033AD31-F73B-BCD8-9E5C-3AFA8FBA4F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01672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>
          <a:extLst>
            <a:ext uri="{FF2B5EF4-FFF2-40B4-BE49-F238E27FC236}">
              <a16:creationId xmlns:a16="http://schemas.microsoft.com/office/drawing/2014/main" id="{52AE102F-B842-345F-1588-81E3F95636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2d634a7854d_0_0:notes">
            <a:extLst>
              <a:ext uri="{FF2B5EF4-FFF2-40B4-BE49-F238E27FC236}">
                <a16:creationId xmlns:a16="http://schemas.microsoft.com/office/drawing/2014/main" id="{E4B9FC1D-5874-1260-0403-1826ED2E34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357" name="Google Shape;357;g2d634a7854d_0_0:notes">
            <a:extLst>
              <a:ext uri="{FF2B5EF4-FFF2-40B4-BE49-F238E27FC236}">
                <a16:creationId xmlns:a16="http://schemas.microsoft.com/office/drawing/2014/main" id="{931F9444-9F77-1FF1-A9B0-D8658E13A35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46247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05171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E789BC-9E0B-C94E-996B-461B59AA959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385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16108E-DB4E-A143-A24A-41A0EABCA90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606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0190" y="-50800"/>
            <a:ext cx="2009775" cy="59928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7" y="-50800"/>
            <a:ext cx="5878513" cy="59928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459A91-FCAC-BB40-B895-BC1CB962A75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646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70EF-39B5-2D49-AA45-B18CE9DE3A4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7999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CB8119-C3F6-E147-93D6-A1D889298B41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195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0"/>
            <a:ext cx="394335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3944938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3F1EE-67E2-F948-B1C5-461583D8E163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556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532096-573E-384A-99FD-FA9A6B957E2D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3095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A0253B-EEA1-A74B-B1B8-9594509F4C60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64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81896-94DB-DB49-921E-BC297BC7CBB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8598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490127-B64F-5748-8885-3061579435AA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6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0E0E3-A166-E847-AAD5-86FF105D9B88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2680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7813" y="0"/>
            <a:ext cx="11239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-50800"/>
            <a:ext cx="8040688" cy="1493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texte-titre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8040688" cy="434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Cliquez pour éditer le format du plan de texte</a:t>
            </a:r>
          </a:p>
          <a:p>
            <a:pPr lvl="1"/>
            <a:r>
              <a:rPr lang="en-GB"/>
              <a:t>Second niveau de plan</a:t>
            </a:r>
          </a:p>
          <a:p>
            <a:pPr lvl="2"/>
            <a:r>
              <a:rPr lang="en-GB"/>
              <a:t>Troisième niveau de plan</a:t>
            </a:r>
          </a:p>
          <a:p>
            <a:pPr lvl="3"/>
            <a:r>
              <a:rPr lang="en-GB"/>
              <a:t>Quatrième niveau de plan</a:t>
            </a:r>
          </a:p>
          <a:p>
            <a:pPr lvl="4"/>
            <a:r>
              <a:rPr lang="en-GB"/>
              <a:t>Cinquième niveau de plan</a:t>
            </a:r>
          </a:p>
          <a:p>
            <a:pPr lvl="4"/>
            <a:r>
              <a:rPr lang="en-GB"/>
              <a:t>Sixième niveau de plan</a:t>
            </a:r>
          </a:p>
          <a:p>
            <a:pPr lvl="4"/>
            <a:r>
              <a:rPr lang="en-GB"/>
              <a:t>Septième niveau de plan</a:t>
            </a:r>
          </a:p>
          <a:p>
            <a:pPr lvl="4"/>
            <a:r>
              <a:rPr lang="en-GB"/>
              <a:t>Huitième niveau de plan</a:t>
            </a:r>
          </a:p>
          <a:p>
            <a:pPr lvl="4"/>
            <a:r>
              <a:rPr lang="en-GB"/>
              <a:t>Neuvième niveau de plan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5629277" y="6275389"/>
            <a:ext cx="2132013" cy="363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 sz="1200">
                <a:solidFill>
                  <a:srgbClr val="FFFFFF"/>
                </a:solidFill>
                <a:latin typeface="+mn-lt"/>
                <a:ea typeface="ＭＳ Ｐゴシック" pitchFamily="32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265113" y="6229351"/>
            <a:ext cx="48387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 sz="12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r>
              <a:rPr lang="en-US"/>
              <a:t>Synthèse réalisée par la  SPILF</a:t>
            </a:r>
          </a:p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7897813" y="6137275"/>
            <a:ext cx="989012" cy="6413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SzPct val="100000"/>
              <a:defRPr sz="3600">
                <a:solidFill>
                  <a:srgbClr val="FFFFFF"/>
                </a:solidFill>
                <a:latin typeface="News Gothic MT" charset="0"/>
              </a:defRPr>
            </a:lvl1pPr>
          </a:lstStyle>
          <a:p>
            <a:fld id="{7EAECD5D-3707-0049-9D05-3FD664DFCA5B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+mj-lt"/>
          <a:ea typeface="ＭＳ Ｐゴシック" pitchFamily="34" charset="-128"/>
          <a:cs typeface="ＭＳ Ｐゴシック" charset="0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600">
          <a:solidFill>
            <a:srgbClr val="2C7C9F"/>
          </a:solidFill>
          <a:latin typeface="News Gothic MT" charset="0"/>
          <a:ea typeface="ＭＳ Ｐゴシック" pitchFamily="34" charset="-128"/>
          <a:cs typeface="ＭＳ Ｐゴシック" charset="0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600">
          <a:solidFill>
            <a:srgbClr val="2C7C9F"/>
          </a:solidFill>
          <a:latin typeface="News Gothic MT" charset="0"/>
          <a:ea typeface="ＭＳ Ｐゴシック" pitchFamily="32" charset="-128"/>
        </a:defRPr>
      </a:lvl9pPr>
    </p:titleStyle>
    <p:bodyStyle>
      <a:lvl1pPr marL="342900" indent="-342900" algn="l" defTabSz="449263" rtl="0" eaLnBrk="0" fontAlgn="base" hangingPunct="0">
        <a:spcBef>
          <a:spcPts val="20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400">
          <a:solidFill>
            <a:srgbClr val="595959"/>
          </a:solidFill>
          <a:latin typeface="+mn-lt"/>
          <a:ea typeface="ＭＳ Ｐゴシック" pitchFamily="34" charset="-128"/>
          <a:cs typeface="ＭＳ Ｐゴシック" charset="0"/>
        </a:defRPr>
      </a:lvl1pPr>
      <a:lvl2pPr marL="742950" indent="-28575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200">
          <a:solidFill>
            <a:srgbClr val="595959"/>
          </a:solidFill>
          <a:latin typeface="+mn-lt"/>
          <a:ea typeface="ＭＳ Ｐゴシック" pitchFamily="34" charset="-128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•"/>
        <a:defRPr sz="2000">
          <a:solidFill>
            <a:srgbClr val="595959"/>
          </a:solidFill>
          <a:latin typeface="+mn-lt"/>
          <a:ea typeface="ＭＳ Ｐゴシック" pitchFamily="34" charset="-128"/>
        </a:defRPr>
      </a:lvl3pPr>
      <a:lvl4pPr marL="1600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–"/>
        <a:defRPr sz="2000">
          <a:solidFill>
            <a:srgbClr val="595959"/>
          </a:solidFill>
          <a:latin typeface="+mn-lt"/>
          <a:ea typeface="ＭＳ Ｐゴシック" pitchFamily="34" charset="-128"/>
        </a:defRPr>
      </a:lvl4pPr>
      <a:lvl5pPr marL="20574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buChar char="»"/>
        <a:defRPr sz="2000">
          <a:solidFill>
            <a:srgbClr val="595959"/>
          </a:solidFill>
          <a:latin typeface="+mn-lt"/>
          <a:ea typeface="ＭＳ Ｐゴシック" pitchFamily="34" charset="-128"/>
        </a:defRPr>
      </a:lvl5pPr>
      <a:lvl6pPr marL="25146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6pPr>
      <a:lvl7pPr marL="29718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7pPr>
      <a:lvl8pPr marL="3429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8pPr>
      <a:lvl9pPr marL="38862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595959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ctrTitle"/>
          </p:nvPr>
        </p:nvSpPr>
        <p:spPr>
          <a:xfrm>
            <a:off x="658658" y="1916833"/>
            <a:ext cx="7826684" cy="1872208"/>
          </a:xfrm>
          <a:ln w="28575">
            <a:solidFill>
              <a:srgbClr val="206E87"/>
            </a:solidFill>
          </a:ln>
        </p:spPr>
        <p:txBody>
          <a:bodyPr/>
          <a:lstStyle/>
          <a:p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b="1" dirty="0">
                <a:latin typeface="News Gothic MT" charset="0"/>
                <a:ea typeface="ＭＳ Ｐゴシック" charset="0"/>
              </a:rPr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Prévention et prise en charge de la syphilis</a:t>
            </a:r>
            <a:br>
              <a:rPr lang="fr-FR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3200" b="1" dirty="0">
                <a:latin typeface="Calibri" panose="020F0502020204030204" pitchFamily="34" charset="0"/>
                <a:cs typeface="Calibri" panose="020F0502020204030204" pitchFamily="34" charset="0"/>
              </a:rPr>
              <a:t>chez la femme enceinte et en périnatalité</a:t>
            </a:r>
            <a:r>
              <a:rPr lang="fr-FR" sz="2800" b="1" dirty="0"/>
              <a:t> </a:t>
            </a:r>
            <a:r>
              <a:rPr lang="fr-FR" sz="2800" dirty="0"/>
              <a:t> </a:t>
            </a:r>
            <a:br>
              <a:rPr lang="fr-FR" sz="2800" dirty="0"/>
            </a:br>
            <a:endParaRPr lang="fr-FR" sz="3200" b="1" dirty="0">
              <a:latin typeface="News Gothic MT" charset="0"/>
              <a:ea typeface="ＭＳ Ｐゴシック" charset="0"/>
            </a:endParaRPr>
          </a:p>
        </p:txBody>
      </p:sp>
      <p:sp>
        <p:nvSpPr>
          <p:cNvPr id="12291" name="Sous-titre 2"/>
          <p:cNvSpPr>
            <a:spLocks noGrp="1"/>
          </p:cNvSpPr>
          <p:nvPr>
            <p:ph type="subTitle" idx="1"/>
          </p:nvPr>
        </p:nvSpPr>
        <p:spPr>
          <a:xfrm>
            <a:off x="1371600" y="5661248"/>
            <a:ext cx="6400800" cy="864096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  <a:buClrTx/>
              <a:buSzPct val="110000"/>
            </a:pPr>
            <a:r>
              <a:rPr lang="fr-FR" sz="2000" dirty="0">
                <a:solidFill>
                  <a:srgbClr val="898989"/>
                </a:solidFill>
                <a:latin typeface="Calibri" panose="020F0502020204030204" pitchFamily="34" charset="0"/>
                <a:ea typeface="ＭＳ Ｐゴシック" charset="0"/>
                <a:cs typeface="Calibri" panose="020F0502020204030204" pitchFamily="34" charset="0"/>
              </a:rPr>
              <a:t>Jeu de diapositives réalisé par le comité des référentiels de la SPILF le 12 novembre 2025</a:t>
            </a:r>
          </a:p>
        </p:txBody>
      </p:sp>
      <p:pic>
        <p:nvPicPr>
          <p:cNvPr id="3" name="Google Shape;491;p31" descr="Accueil - CNGOF">
            <a:extLst>
              <a:ext uri="{FF2B5EF4-FFF2-40B4-BE49-F238E27FC236}">
                <a16:creationId xmlns:a16="http://schemas.microsoft.com/office/drawing/2014/main" id="{9D94A383-0AF2-92FB-6ED6-9A47DE5A787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5" name="Titre 1">
            <a:extLst>
              <a:ext uri="{FF2B5EF4-FFF2-40B4-BE49-F238E27FC236}">
                <a16:creationId xmlns:a16="http://schemas.microsoft.com/office/drawing/2014/main" id="{0CF71800-CB4B-3360-12E8-2A0CD86A55C9}"/>
              </a:ext>
            </a:extLst>
          </p:cNvPr>
          <p:cNvSpPr txBox="1">
            <a:spLocks/>
          </p:cNvSpPr>
          <p:nvPr/>
        </p:nvSpPr>
        <p:spPr bwMode="auto">
          <a:xfrm>
            <a:off x="658658" y="4221088"/>
            <a:ext cx="7826684" cy="864096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+mj-lt"/>
                <a:ea typeface="ＭＳ Ｐゴシック" pitchFamily="34" charset="-128"/>
                <a:cs typeface="ＭＳ Ｐゴシック" charset="0"/>
              </a:defRPr>
            </a:lvl1pPr>
            <a:lvl2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2pPr>
            <a:lvl3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3pPr>
            <a:lvl4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4pPr>
            <a:lvl5pPr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4" charset="-128"/>
                <a:cs typeface="ＭＳ Ｐゴシック" charset="0"/>
              </a:defRPr>
            </a:lvl5pPr>
            <a:lvl6pPr marL="25146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6pPr>
            <a:lvl7pPr marL="29718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7pPr>
            <a:lvl8pPr marL="34290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8pPr>
            <a:lvl9pPr marL="3886200" indent="-228600" algn="ct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4600">
                <a:solidFill>
                  <a:srgbClr val="2C7C9F"/>
                </a:solidFill>
                <a:latin typeface="News Gothic MT" charset="0"/>
                <a:ea typeface="ＭＳ Ｐゴシック" pitchFamily="32" charset="-128"/>
              </a:defRPr>
            </a:lvl9pPr>
          </a:lstStyle>
          <a:p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b="1" kern="0" dirty="0">
                <a:latin typeface="News Gothic MT" charset="0"/>
                <a:ea typeface="ＭＳ Ｐゴシック" charset="0"/>
              </a:rPr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br>
              <a:rPr lang="en-US" sz="3200" kern="0" dirty="0"/>
            </a:br>
            <a:r>
              <a:rPr lang="fr-FR" sz="3200" b="1" kern="0" dirty="0">
                <a:latin typeface="Calibri" panose="020F0502020204030204" pitchFamily="34" charset="0"/>
                <a:cs typeface="Calibri" panose="020F0502020204030204" pitchFamily="34" charset="0"/>
              </a:rPr>
              <a:t>Recommandations SPILF-CNGOF</a:t>
            </a:r>
            <a:br>
              <a:rPr lang="fr-FR" sz="2800" kern="0" dirty="0"/>
            </a:br>
            <a:endParaRPr lang="fr-FR" sz="3200" b="1" kern="0" dirty="0">
              <a:latin typeface="News Gothic MT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FB5F76-D814-79C9-B3B0-792A41B35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EA1A884-3D14-17E7-8B6E-A2A2F341884A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613E7B7-E8A4-8D52-F03E-C1A97AE1735D}"/>
              </a:ext>
            </a:extLst>
          </p:cNvPr>
          <p:cNvSpPr txBox="1"/>
          <p:nvPr/>
        </p:nvSpPr>
        <p:spPr>
          <a:xfrm>
            <a:off x="107504" y="905240"/>
            <a:ext cx="9040893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2.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Traitement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Syphilis précoce : 2 doses de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pénicilline (BGP) 2,4 MUI IM à 1 semaine d’intervalle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Syphilis tardive : 3 doses de BPG 2,4 MUI IM à 1 semaine d’intervalle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Neurosyphilis :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benzylpénicilline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 MUI/jour IV pendant 14 jours</a:t>
            </a:r>
          </a:p>
          <a:p>
            <a:pPr>
              <a:buNone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Le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traitement doit être institué le plus précocement possible, idéalement complet avant 16 SA 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intervalle &gt; 9 j entre 2 doses pour syphilis précoce, tardive ou non datée ou si interruption &gt; 24h pour une neurosyphilis : recommencer complètement le traitement 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Prévention systématique de la réaction de Jarisch-Herxheimer :</a:t>
            </a:r>
          </a:p>
          <a:p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Paracétamol PO 1 g 2 h avant l’injection de BPG, puis 1 g/8 h pendant 72 h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20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- Alternative ou si fièvre &gt; 38°C &gt; 2 h : prednisone 0,3 à 0,5 mg/kg/jour PO 48h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Tx/>
              <a:buChar char="-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  <a:p>
            <a:pPr marL="342900" marR="0" lvl="0" indent="-34290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fr-FR" sz="2000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Pour le traitement par BGP, remplacer</a:t>
            </a:r>
            <a:r>
              <a:rPr lang="fr-FR" sz="20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0,5-1 cc de solvant par de la lidocaïne 1% non </a:t>
            </a:r>
            <a:r>
              <a:rPr lang="fr-FR" sz="20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adrénalinée</a:t>
            </a:r>
            <a:r>
              <a:rPr lang="fr-FR" sz="20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à visée antalgique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CF047507-887C-4A10-B274-F2E28B57B05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7145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8">
          <a:extLst>
            <a:ext uri="{FF2B5EF4-FFF2-40B4-BE49-F238E27FC236}">
              <a16:creationId xmlns:a16="http://schemas.microsoft.com/office/drawing/2014/main" id="{07DA00ED-7D2A-FD0F-7281-10AF776855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g2d634a7854d_0_0">
            <a:extLst>
              <a:ext uri="{FF2B5EF4-FFF2-40B4-BE49-F238E27FC236}">
                <a16:creationId xmlns:a16="http://schemas.microsoft.com/office/drawing/2014/main" id="{5CDE2A06-3540-CC68-30F9-7CBC2EDDC0B4}"/>
              </a:ext>
            </a:extLst>
          </p:cNvPr>
          <p:cNvSpPr txBox="1"/>
          <p:nvPr/>
        </p:nvSpPr>
        <p:spPr>
          <a:xfrm>
            <a:off x="82319" y="1264815"/>
            <a:ext cx="1377000" cy="1107965"/>
          </a:xfrm>
          <a:prstGeom prst="rect">
            <a:avLst/>
          </a:prstGeom>
          <a:solidFill>
            <a:srgbClr val="A8D08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mineure isolée 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(ex : vomissements, diarrhée, céphalées, mycoses…)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Histoire familiale d’allergie aux bêtalactamines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de JH lors d’une injection précédente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g2d634a7854d_0_0">
            <a:extLst>
              <a:ext uri="{FF2B5EF4-FFF2-40B4-BE49-F238E27FC236}">
                <a16:creationId xmlns:a16="http://schemas.microsoft.com/office/drawing/2014/main" id="{89A5FB01-7D0D-511F-3306-B7E08A58C9FF}"/>
              </a:ext>
            </a:extLst>
          </p:cNvPr>
          <p:cNvSpPr txBox="1"/>
          <p:nvPr/>
        </p:nvSpPr>
        <p:spPr>
          <a:xfrm>
            <a:off x="82319" y="3753667"/>
            <a:ext cx="1377000" cy="300052"/>
          </a:xfrm>
          <a:prstGeom prst="rect">
            <a:avLst/>
          </a:prstGeom>
          <a:gradFill>
            <a:gsLst>
              <a:gs pos="0">
                <a:srgbClr val="B4D4A5"/>
              </a:gs>
              <a:gs pos="50000">
                <a:srgbClr val="A8CD97"/>
              </a:gs>
              <a:gs pos="100000">
                <a:srgbClr val="9BC985"/>
              </a:gs>
            </a:gsLst>
            <a:lin ang="5400012" scaled="0"/>
          </a:gra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équivalent à la population générale</a:t>
            </a:r>
            <a:endParaRPr sz="75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g2d634a7854d_0_0">
            <a:extLst>
              <a:ext uri="{FF2B5EF4-FFF2-40B4-BE49-F238E27FC236}">
                <a16:creationId xmlns:a16="http://schemas.microsoft.com/office/drawing/2014/main" id="{04A55313-829B-286D-9A31-714861C29695}"/>
              </a:ext>
            </a:extLst>
          </p:cNvPr>
          <p:cNvSpPr txBox="1"/>
          <p:nvPr/>
        </p:nvSpPr>
        <p:spPr>
          <a:xfrm>
            <a:off x="1586780" y="1260151"/>
            <a:ext cx="1377000" cy="145421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bénin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Survenue &gt;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6 h après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8"/>
                  </a:ext>
                </a:extLst>
              </a:rPr>
              <a:t>l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prise d’ATB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durée &lt; 7 j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sans urticaire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impliquant &lt; 50% de la surface corporelle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sans de réaction systémique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sans traitement systémique hormis des antihistaminiques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g2d634a7854d_0_0">
            <a:extLst>
              <a:ext uri="{FF2B5EF4-FFF2-40B4-BE49-F238E27FC236}">
                <a16:creationId xmlns:a16="http://schemas.microsoft.com/office/drawing/2014/main" id="{2698E2E1-4C10-82C3-2B81-25819860726F}"/>
              </a:ext>
            </a:extLst>
          </p:cNvPr>
          <p:cNvSpPr txBox="1"/>
          <p:nvPr/>
        </p:nvSpPr>
        <p:spPr>
          <a:xfrm>
            <a:off x="1589873" y="3819264"/>
            <a:ext cx="1377000" cy="1846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faible</a:t>
            </a:r>
            <a:endParaRPr sz="75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g2d634a7854d_0_0">
            <a:extLst>
              <a:ext uri="{FF2B5EF4-FFF2-40B4-BE49-F238E27FC236}">
                <a16:creationId xmlns:a16="http://schemas.microsoft.com/office/drawing/2014/main" id="{71AA5C83-10F4-C5E9-7341-E7DF61D2D6A2}"/>
              </a:ext>
            </a:extLst>
          </p:cNvPr>
          <p:cNvSpPr txBox="1"/>
          <p:nvPr/>
        </p:nvSpPr>
        <p:spPr>
          <a:xfrm>
            <a:off x="3091240" y="1263107"/>
            <a:ext cx="1377000" cy="761717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restant inclassable d’après l’anamnèse 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n’ayant pas requis de traitement ou de surveillance médicale particulière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g2d634a7854d_0_0">
            <a:extLst>
              <a:ext uri="{FF2B5EF4-FFF2-40B4-BE49-F238E27FC236}">
                <a16:creationId xmlns:a16="http://schemas.microsoft.com/office/drawing/2014/main" id="{5176F495-E83E-75CD-DE3E-28353490732D}"/>
              </a:ext>
            </a:extLst>
          </p:cNvPr>
          <p:cNvSpPr txBox="1"/>
          <p:nvPr/>
        </p:nvSpPr>
        <p:spPr>
          <a:xfrm>
            <a:off x="3078929" y="3811396"/>
            <a:ext cx="1377000" cy="184636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faible à intermédiaire</a:t>
            </a:r>
            <a:endParaRPr sz="75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g2d634a7854d_0_0">
            <a:extLst>
              <a:ext uri="{FF2B5EF4-FFF2-40B4-BE49-F238E27FC236}">
                <a16:creationId xmlns:a16="http://schemas.microsoft.com/office/drawing/2014/main" id="{BE3FC803-0365-6295-7620-273B3780F9B2}"/>
              </a:ext>
            </a:extLst>
          </p:cNvPr>
          <p:cNvSpPr txBox="1"/>
          <p:nvPr/>
        </p:nvSpPr>
        <p:spPr>
          <a:xfrm>
            <a:off x="4589445" y="1260151"/>
            <a:ext cx="1377000" cy="214671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Réaction immédiate mais non grave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modéré &gt; 7 j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Traitement corticoïde local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systémique &gt; 50% de la surface corporelle sans réaction systémique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Urticaire différée &gt;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h après exposition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-papuleux modéré mais comorbidités graves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g2d634a7854d_0_0">
            <a:extLst>
              <a:ext uri="{FF2B5EF4-FFF2-40B4-BE49-F238E27FC236}">
                <a16:creationId xmlns:a16="http://schemas.microsoft.com/office/drawing/2014/main" id="{ACF7F386-FF41-296B-DF91-11A21CF9E553}"/>
              </a:ext>
            </a:extLst>
          </p:cNvPr>
          <p:cNvSpPr txBox="1"/>
          <p:nvPr/>
        </p:nvSpPr>
        <p:spPr>
          <a:xfrm>
            <a:off x="4589445" y="3811393"/>
            <a:ext cx="1377000" cy="18463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Risque intermédiaire</a:t>
            </a:r>
            <a:endParaRPr sz="75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g2d634a7854d_0_0">
            <a:extLst>
              <a:ext uri="{FF2B5EF4-FFF2-40B4-BE49-F238E27FC236}">
                <a16:creationId xmlns:a16="http://schemas.microsoft.com/office/drawing/2014/main" id="{C0AE23F9-FCD1-7739-8880-DECB2019C179}"/>
              </a:ext>
            </a:extLst>
          </p:cNvPr>
          <p:cNvSpPr txBox="1"/>
          <p:nvPr/>
        </p:nvSpPr>
        <p:spPr>
          <a:xfrm>
            <a:off x="6063263" y="1260151"/>
            <a:ext cx="1377000" cy="203129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Anaphylaxie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(symptômes respiratoires et/ou vasculaires, angioœdème) &lt; 1 h après exposition au médicament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Urticaire &lt; 1 h après</a:t>
            </a: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9"/>
                  </a:ext>
                </a:extLst>
              </a:rPr>
              <a:t> exposition</a:t>
            </a: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au médicament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Tests cutanés positifs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Hypersensibilité fréquente aux médicaments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Hypersensibilité immédiate sévère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endParaRPr sz="75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g2d634a7854d_0_0">
            <a:extLst>
              <a:ext uri="{FF2B5EF4-FFF2-40B4-BE49-F238E27FC236}">
                <a16:creationId xmlns:a16="http://schemas.microsoft.com/office/drawing/2014/main" id="{4D3C6496-D04B-1EDE-019B-16B494F7F4C2}"/>
              </a:ext>
            </a:extLst>
          </p:cNvPr>
          <p:cNvSpPr txBox="1"/>
          <p:nvPr/>
        </p:nvSpPr>
        <p:spPr>
          <a:xfrm>
            <a:off x="6063263" y="3753678"/>
            <a:ext cx="1377000" cy="30005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Risque élevé de réaction grave immédiate</a:t>
            </a:r>
            <a:endParaRPr sz="75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g2d634a7854d_0_0">
            <a:extLst>
              <a:ext uri="{FF2B5EF4-FFF2-40B4-BE49-F238E27FC236}">
                <a16:creationId xmlns:a16="http://schemas.microsoft.com/office/drawing/2014/main" id="{9653C235-FBCF-3B69-9360-3AB2EF2AAC7A}"/>
              </a:ext>
            </a:extLst>
          </p:cNvPr>
          <p:cNvSpPr txBox="1"/>
          <p:nvPr/>
        </p:nvSpPr>
        <p:spPr>
          <a:xfrm>
            <a:off x="7537080" y="1260151"/>
            <a:ext cx="1377000" cy="2031295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Réaction grave différée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(syndrome de Lyell, syndrome de Stevens Johnson, pustulose exanthématique aigüe généralisée, syndrome d’hypersensibilité médicamenteuse, DRESS, cytopénies, hépatite, néphrite interstitielle, purpura, vascularite)</a:t>
            </a:r>
            <a:endParaRPr sz="75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Exanthème </a:t>
            </a:r>
            <a:r>
              <a:rPr lang="fr-FR" sz="75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maculo</a:t>
            </a: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-papuleux sévère impliquant &gt; 50% de la surface corporelle et signes de gravité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Réaction cutanée grave </a:t>
            </a:r>
            <a:endParaRPr sz="75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g2d634a7854d_0_0">
            <a:extLst>
              <a:ext uri="{FF2B5EF4-FFF2-40B4-BE49-F238E27FC236}">
                <a16:creationId xmlns:a16="http://schemas.microsoft.com/office/drawing/2014/main" id="{0AF1D00F-893F-382B-AC2C-6E07BDCDE5C5}"/>
              </a:ext>
            </a:extLst>
          </p:cNvPr>
          <p:cNvSpPr txBox="1"/>
          <p:nvPr/>
        </p:nvSpPr>
        <p:spPr>
          <a:xfrm>
            <a:off x="7537080" y="3753677"/>
            <a:ext cx="1377000" cy="300052"/>
          </a:xfrm>
          <a:prstGeom prst="rect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Risque  élevé de réaction grave retardée</a:t>
            </a:r>
            <a:endParaRPr sz="75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2" name="Google Shape;372;g2d634a7854d_0_0">
            <a:extLst>
              <a:ext uri="{FF2B5EF4-FFF2-40B4-BE49-F238E27FC236}">
                <a16:creationId xmlns:a16="http://schemas.microsoft.com/office/drawing/2014/main" id="{5031723D-9134-2D86-0B5B-055952150CB1}"/>
              </a:ext>
            </a:extLst>
          </p:cNvPr>
          <p:cNvCxnSpPr>
            <a:stCxn id="361" idx="0"/>
            <a:endCxn id="361" idx="0"/>
          </p:cNvCxnSpPr>
          <p:nvPr/>
        </p:nvCxnSpPr>
        <p:spPr>
          <a:xfrm>
            <a:off x="770819" y="3753667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3" name="Google Shape;373;g2d634a7854d_0_0">
            <a:extLst>
              <a:ext uri="{FF2B5EF4-FFF2-40B4-BE49-F238E27FC236}">
                <a16:creationId xmlns:a16="http://schemas.microsoft.com/office/drawing/2014/main" id="{6896C7C1-7C89-B1E2-1E4F-3AFEA984D059}"/>
              </a:ext>
            </a:extLst>
          </p:cNvPr>
          <p:cNvCxnSpPr>
            <a:stCxn id="360" idx="2"/>
            <a:endCxn id="361" idx="0"/>
          </p:cNvCxnSpPr>
          <p:nvPr/>
        </p:nvCxnSpPr>
        <p:spPr>
          <a:xfrm>
            <a:off x="770819" y="2372780"/>
            <a:ext cx="0" cy="1380887"/>
          </a:xfrm>
          <a:prstGeom prst="straightConnector1">
            <a:avLst/>
          </a:prstGeom>
          <a:noFill/>
          <a:ln w="952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4" name="Google Shape;374;g2d634a7854d_0_0">
            <a:extLst>
              <a:ext uri="{FF2B5EF4-FFF2-40B4-BE49-F238E27FC236}">
                <a16:creationId xmlns:a16="http://schemas.microsoft.com/office/drawing/2014/main" id="{2AB21045-6422-E278-E009-8E2F1B1E7477}"/>
              </a:ext>
            </a:extLst>
          </p:cNvPr>
          <p:cNvCxnSpPr>
            <a:stCxn id="362" idx="2"/>
            <a:endCxn id="363" idx="0"/>
          </p:cNvCxnSpPr>
          <p:nvPr/>
        </p:nvCxnSpPr>
        <p:spPr>
          <a:xfrm>
            <a:off x="2275280" y="2714365"/>
            <a:ext cx="3093" cy="1104899"/>
          </a:xfrm>
          <a:prstGeom prst="straightConnector1">
            <a:avLst/>
          </a:pr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5" name="Google Shape;375;g2d634a7854d_0_0">
            <a:extLst>
              <a:ext uri="{FF2B5EF4-FFF2-40B4-BE49-F238E27FC236}">
                <a16:creationId xmlns:a16="http://schemas.microsoft.com/office/drawing/2014/main" id="{18F283B9-BBBA-971C-6111-34CED8EB98CD}"/>
              </a:ext>
            </a:extLst>
          </p:cNvPr>
          <p:cNvCxnSpPr>
            <a:stCxn id="364" idx="2"/>
            <a:endCxn id="365" idx="0"/>
          </p:cNvCxnSpPr>
          <p:nvPr/>
        </p:nvCxnSpPr>
        <p:spPr>
          <a:xfrm flipH="1">
            <a:off x="3767429" y="2024824"/>
            <a:ext cx="12311" cy="1786572"/>
          </a:xfrm>
          <a:prstGeom prst="straightConnector1">
            <a:avLst/>
          </a:prstGeom>
          <a:noFill/>
          <a:ln w="9525" cap="flat" cmpd="sng">
            <a:solidFill>
              <a:srgbClr val="FEE59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6" name="Google Shape;376;g2d634a7854d_0_0">
            <a:extLst>
              <a:ext uri="{FF2B5EF4-FFF2-40B4-BE49-F238E27FC236}">
                <a16:creationId xmlns:a16="http://schemas.microsoft.com/office/drawing/2014/main" id="{C1B7DD35-8A71-3BF5-5EF6-670EF5ED96C4}"/>
              </a:ext>
            </a:extLst>
          </p:cNvPr>
          <p:cNvCxnSpPr>
            <a:stCxn id="366" idx="2"/>
            <a:endCxn id="367" idx="0"/>
          </p:cNvCxnSpPr>
          <p:nvPr/>
        </p:nvCxnSpPr>
        <p:spPr>
          <a:xfrm>
            <a:off x="5277945" y="3406862"/>
            <a:ext cx="0" cy="404531"/>
          </a:xfrm>
          <a:prstGeom prst="straightConnector1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7" name="Google Shape;377;g2d634a7854d_0_0">
            <a:extLst>
              <a:ext uri="{FF2B5EF4-FFF2-40B4-BE49-F238E27FC236}">
                <a16:creationId xmlns:a16="http://schemas.microsoft.com/office/drawing/2014/main" id="{698FDC6C-6D6A-175D-2CE3-ECA8BD345EDC}"/>
              </a:ext>
            </a:extLst>
          </p:cNvPr>
          <p:cNvCxnSpPr>
            <a:stCxn id="368" idx="2"/>
            <a:endCxn id="369" idx="0"/>
          </p:cNvCxnSpPr>
          <p:nvPr/>
        </p:nvCxnSpPr>
        <p:spPr>
          <a:xfrm>
            <a:off x="6751763" y="3291446"/>
            <a:ext cx="0" cy="462232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78" name="Google Shape;378;g2d634a7854d_0_0">
            <a:extLst>
              <a:ext uri="{FF2B5EF4-FFF2-40B4-BE49-F238E27FC236}">
                <a16:creationId xmlns:a16="http://schemas.microsoft.com/office/drawing/2014/main" id="{AAFAF252-36BC-44C1-B8EE-2F9BE712ABF8}"/>
              </a:ext>
            </a:extLst>
          </p:cNvPr>
          <p:cNvCxnSpPr>
            <a:stCxn id="370" idx="2"/>
            <a:endCxn id="371" idx="0"/>
          </p:cNvCxnSpPr>
          <p:nvPr/>
        </p:nvCxnSpPr>
        <p:spPr>
          <a:xfrm>
            <a:off x="8225580" y="3291446"/>
            <a:ext cx="0" cy="462231"/>
          </a:xfrm>
          <a:prstGeom prst="straightConnector1">
            <a:avLst/>
          </a:prstGeom>
          <a:noFill/>
          <a:ln w="9525" cap="flat" cmpd="sng">
            <a:solidFill>
              <a:srgbClr val="99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79" name="Google Shape;379;g2d634a7854d_0_0">
            <a:extLst>
              <a:ext uri="{FF2B5EF4-FFF2-40B4-BE49-F238E27FC236}">
                <a16:creationId xmlns:a16="http://schemas.microsoft.com/office/drawing/2014/main" id="{2B1CE814-93C0-401A-C8FC-A5E2B3426F35}"/>
              </a:ext>
            </a:extLst>
          </p:cNvPr>
          <p:cNvSpPr txBox="1"/>
          <p:nvPr/>
        </p:nvSpPr>
        <p:spPr>
          <a:xfrm>
            <a:off x="1586780" y="4492801"/>
            <a:ext cx="1377000" cy="530884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Informer du risque de réaction allergique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Tests cutanés optionnels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BPG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g2d634a7854d_0_0">
            <a:extLst>
              <a:ext uri="{FF2B5EF4-FFF2-40B4-BE49-F238E27FC236}">
                <a16:creationId xmlns:a16="http://schemas.microsoft.com/office/drawing/2014/main" id="{BF316D42-6960-AF37-673A-EA8A259B702A}"/>
              </a:ext>
            </a:extLst>
          </p:cNvPr>
          <p:cNvSpPr/>
          <p:nvPr/>
        </p:nvSpPr>
        <p:spPr>
          <a:xfrm>
            <a:off x="3094219" y="4497544"/>
            <a:ext cx="2870633" cy="756974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BGP avec induction de tolérance en hospitalisation, sous surveillance médicale, avant chaque injection  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OU Ceftriaxone 1g/ j IM ou IV pendant 14 jours, avec surveillance hospitalière les 2 premiers jours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1" name="Google Shape;381;g2d634a7854d_0_0">
            <a:extLst>
              <a:ext uri="{FF2B5EF4-FFF2-40B4-BE49-F238E27FC236}">
                <a16:creationId xmlns:a16="http://schemas.microsoft.com/office/drawing/2014/main" id="{74E15DCF-1DB3-F6CF-76D8-D532B7082CB3}"/>
              </a:ext>
            </a:extLst>
          </p:cNvPr>
          <p:cNvCxnSpPr>
            <a:cxnSpLocks/>
            <a:endCxn id="379" idx="0"/>
          </p:cNvCxnSpPr>
          <p:nvPr/>
        </p:nvCxnSpPr>
        <p:spPr>
          <a:xfrm>
            <a:off x="2268305" y="3964726"/>
            <a:ext cx="6975" cy="528075"/>
          </a:xfrm>
          <a:prstGeom prst="straightConnector1">
            <a:avLst/>
          </a:pr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2" name="Google Shape;382;g2d634a7854d_0_0">
            <a:extLst>
              <a:ext uri="{FF2B5EF4-FFF2-40B4-BE49-F238E27FC236}">
                <a16:creationId xmlns:a16="http://schemas.microsoft.com/office/drawing/2014/main" id="{0FCB2838-45BA-BCA6-9A17-EAF449E207F0}"/>
              </a:ext>
            </a:extLst>
          </p:cNvPr>
          <p:cNvCxnSpPr>
            <a:stCxn id="365" idx="2"/>
          </p:cNvCxnSpPr>
          <p:nvPr/>
        </p:nvCxnSpPr>
        <p:spPr>
          <a:xfrm>
            <a:off x="3767429" y="3996032"/>
            <a:ext cx="1575" cy="507014"/>
          </a:xfrm>
          <a:prstGeom prst="straightConnector1">
            <a:avLst/>
          </a:prstGeom>
          <a:noFill/>
          <a:ln w="9525" cap="flat" cmpd="sng">
            <a:solidFill>
              <a:srgbClr val="FEE599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4" name="Google Shape;384;g2d634a7854d_0_0">
            <a:extLst>
              <a:ext uri="{FF2B5EF4-FFF2-40B4-BE49-F238E27FC236}">
                <a16:creationId xmlns:a16="http://schemas.microsoft.com/office/drawing/2014/main" id="{2B57BD64-4276-7C9B-E699-C0E3B1562FE1}"/>
              </a:ext>
            </a:extLst>
          </p:cNvPr>
          <p:cNvCxnSpPr/>
          <p:nvPr/>
        </p:nvCxnSpPr>
        <p:spPr>
          <a:xfrm>
            <a:off x="6750966" y="4053901"/>
            <a:ext cx="1575" cy="4500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85" name="Google Shape;385;g2d634a7854d_0_0">
            <a:extLst>
              <a:ext uri="{FF2B5EF4-FFF2-40B4-BE49-F238E27FC236}">
                <a16:creationId xmlns:a16="http://schemas.microsoft.com/office/drawing/2014/main" id="{5BE10868-8D8F-CE5A-00E6-8F47E6BC742E}"/>
              </a:ext>
            </a:extLst>
          </p:cNvPr>
          <p:cNvCxnSpPr>
            <a:stCxn id="371" idx="2"/>
            <a:endCxn id="386" idx="0"/>
          </p:cNvCxnSpPr>
          <p:nvPr/>
        </p:nvCxnSpPr>
        <p:spPr>
          <a:xfrm>
            <a:off x="8225580" y="4053729"/>
            <a:ext cx="0" cy="450098"/>
          </a:xfrm>
          <a:prstGeom prst="straightConnector1">
            <a:avLst/>
          </a:prstGeom>
          <a:noFill/>
          <a:ln w="9525" cap="flat" cmpd="sng">
            <a:solidFill>
              <a:srgbClr val="99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7" name="Google Shape;387;g2d634a7854d_0_0">
            <a:extLst>
              <a:ext uri="{FF2B5EF4-FFF2-40B4-BE49-F238E27FC236}">
                <a16:creationId xmlns:a16="http://schemas.microsoft.com/office/drawing/2014/main" id="{EC210168-EA2D-2412-26C9-6172AD32E769}"/>
              </a:ext>
            </a:extLst>
          </p:cNvPr>
          <p:cNvSpPr txBox="1"/>
          <p:nvPr/>
        </p:nvSpPr>
        <p:spPr>
          <a:xfrm>
            <a:off x="82319" y="4503892"/>
            <a:ext cx="1377000" cy="184636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</a:pP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BPG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88" name="Google Shape;388;g2d634a7854d_0_0">
            <a:extLst>
              <a:ext uri="{FF2B5EF4-FFF2-40B4-BE49-F238E27FC236}">
                <a16:creationId xmlns:a16="http://schemas.microsoft.com/office/drawing/2014/main" id="{6C233B8C-2F14-D240-4315-E2E8DAC8E70A}"/>
              </a:ext>
            </a:extLst>
          </p:cNvPr>
          <p:cNvCxnSpPr>
            <a:stCxn id="361" idx="2"/>
            <a:endCxn id="387" idx="0"/>
          </p:cNvCxnSpPr>
          <p:nvPr/>
        </p:nvCxnSpPr>
        <p:spPr>
          <a:xfrm>
            <a:off x="770819" y="4053719"/>
            <a:ext cx="0" cy="450173"/>
          </a:xfrm>
          <a:prstGeom prst="straightConnector1">
            <a:avLst/>
          </a:prstGeom>
          <a:noFill/>
          <a:ln w="9525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89" name="Google Shape;389;g2d634a7854d_0_0">
            <a:extLst>
              <a:ext uri="{FF2B5EF4-FFF2-40B4-BE49-F238E27FC236}">
                <a16:creationId xmlns:a16="http://schemas.microsoft.com/office/drawing/2014/main" id="{1446B18D-6A84-FD11-26FF-17321221C4A4}"/>
              </a:ext>
            </a:extLst>
          </p:cNvPr>
          <p:cNvSpPr txBox="1"/>
          <p:nvPr/>
        </p:nvSpPr>
        <p:spPr>
          <a:xfrm>
            <a:off x="7534979" y="4496007"/>
            <a:ext cx="1526697" cy="761717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Tous les médicaments de la même classe sont interdits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Doxycycline à 100 mg x2/j pendant 14 j (syphilis précoce) ou 21 j (syphilis tardive)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369;g2d634a7854d_0_0">
            <a:extLst>
              <a:ext uri="{FF2B5EF4-FFF2-40B4-BE49-F238E27FC236}">
                <a16:creationId xmlns:a16="http://schemas.microsoft.com/office/drawing/2014/main" id="{39024CA3-B749-D9BA-4906-E107BAD269E2}"/>
              </a:ext>
            </a:extLst>
          </p:cNvPr>
          <p:cNvSpPr txBox="1"/>
          <p:nvPr/>
        </p:nvSpPr>
        <p:spPr>
          <a:xfrm>
            <a:off x="6076907" y="4492801"/>
            <a:ext cx="1377000" cy="761717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Aft>
                <a:spcPts val="0"/>
              </a:spcAft>
              <a:buFontTx/>
              <a:buChar char="-"/>
            </a:pPr>
            <a:r>
              <a:rPr lang="fr-FR" sz="750" dirty="0">
                <a:solidFill>
                  <a:schemeClr val="tx1"/>
                </a:solidFill>
                <a:latin typeface="Calibri"/>
                <a:cs typeface="Calibri"/>
              </a:rPr>
              <a:t>Tests cutanés</a:t>
            </a:r>
          </a:p>
          <a:p>
            <a:pPr algn="ctr">
              <a:spcAft>
                <a:spcPts val="0"/>
              </a:spcAft>
              <a:buFontTx/>
              <a:buChar char="-"/>
            </a:pPr>
            <a:r>
              <a:rPr lang="fr-FR" sz="750" dirty="0">
                <a:solidFill>
                  <a:schemeClr val="tx1"/>
                </a:solidFill>
                <a:latin typeface="Calibri"/>
                <a:cs typeface="Calibri"/>
              </a:rPr>
              <a:t> Si  tests cutanés non réalisables dans un délai court,  concertation entre allergologue/ obstétricien/pédiatre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" name="Google Shape;376;g2d634a7854d_0_0">
            <a:extLst>
              <a:ext uri="{FF2B5EF4-FFF2-40B4-BE49-F238E27FC236}">
                <a16:creationId xmlns:a16="http://schemas.microsoft.com/office/drawing/2014/main" id="{48B52D4C-498A-7094-7D30-CC4F7A71841D}"/>
              </a:ext>
            </a:extLst>
          </p:cNvPr>
          <p:cNvCxnSpPr>
            <a:cxnSpLocks/>
          </p:cNvCxnSpPr>
          <p:nvPr/>
        </p:nvCxnSpPr>
        <p:spPr>
          <a:xfrm>
            <a:off x="5277945" y="3996118"/>
            <a:ext cx="0" cy="496683"/>
          </a:xfrm>
          <a:prstGeom prst="straightConnector1">
            <a:avLst/>
          </a:prstGeom>
          <a:noFill/>
          <a:ln w="9525" cap="flat" cmpd="sng">
            <a:solidFill>
              <a:srgbClr val="FFC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74C42931-2FE1-CE4A-A480-AE4ED0CE7528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BAC6571-C95C-79E7-8975-5A82292BB314}"/>
              </a:ext>
            </a:extLst>
          </p:cNvPr>
          <p:cNvSpPr txBox="1"/>
          <p:nvPr/>
        </p:nvSpPr>
        <p:spPr>
          <a:xfrm>
            <a:off x="75430" y="742500"/>
            <a:ext cx="87489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cas d’allergie aux bêtalactamines</a:t>
            </a:r>
          </a:p>
        </p:txBody>
      </p:sp>
      <p:pic>
        <p:nvPicPr>
          <p:cNvPr id="36" name="Google Shape;491;p31" descr="Accueil - CNGOF">
            <a:extLst>
              <a:ext uri="{FF2B5EF4-FFF2-40B4-BE49-F238E27FC236}">
                <a16:creationId xmlns:a16="http://schemas.microsoft.com/office/drawing/2014/main" id="{1BD97B19-3CB9-4891-B616-C643DC1E83F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5A5F5F2-0572-4BDD-9334-174F3B869A97}"/>
              </a:ext>
            </a:extLst>
          </p:cNvPr>
          <p:cNvSpPr/>
          <p:nvPr/>
        </p:nvSpPr>
        <p:spPr>
          <a:xfrm>
            <a:off x="82319" y="6387344"/>
            <a:ext cx="85941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Protocole d’induction de tolérance disponible sur : https://www.cnr-ist.fr/documents-de-reference-2.html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0749AFC-CF1A-4E59-999B-070AB094191D}"/>
              </a:ext>
            </a:extLst>
          </p:cNvPr>
          <p:cNvSpPr txBox="1"/>
          <p:nvPr/>
        </p:nvSpPr>
        <p:spPr>
          <a:xfrm>
            <a:off x="107504" y="5818148"/>
            <a:ext cx="86352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 : intramusculaire; IV : intraveineux; BGP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 G; JH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Jarisch-Herxeihmer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(réaction de); DRESS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drug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reaction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eosinophilia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systemic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symptoms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6935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F99F2-1030-FDB8-4CB0-B0379C209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0CF58C8-9414-88F2-5BBF-45C60D987555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E9166C9-C32C-6DE2-A4ED-7F4989E5884C}"/>
              </a:ext>
            </a:extLst>
          </p:cNvPr>
          <p:cNvSpPr txBox="1"/>
          <p:nvPr/>
        </p:nvSpPr>
        <p:spPr>
          <a:xfrm>
            <a:off x="197513" y="764704"/>
            <a:ext cx="8748973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3.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Suivi :</a:t>
            </a:r>
          </a:p>
          <a:p>
            <a:endParaRPr lang="fr-F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Consultation à 1 mois </a:t>
            </a:r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Vérification de la réalisation du traitement et du dépistage des autres IST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Evaluer le risque de réinfection : dépistage et du traitement des partenaires</a:t>
            </a:r>
          </a:p>
          <a:p>
            <a:pPr>
              <a:buNone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Suivi efficacité thérapeutique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TNT à M2 puis mensuel jusqu’à l’accouchement dont à M3, M6 et M12 de la fin du traitement (+ M24 si syphilis tardive ou datation impossible)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ET TNT dans tous les cas à l’accouchement (pour dosage comparatif avec TNT du NN)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Toutes les sérologies doivent si possible être effectuées dans le même laboratoire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Si ré-ascension du TNT : échec du traitement ou réinfection =&gt; avis spécialisé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Tx/>
              <a:buChar char="-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B4AE83A4-F34D-4279-9B01-01891BF08BF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88777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CF99F2-1030-FDB8-4CB0-B0379C209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30CF58C8-9414-88F2-5BBF-45C60D987555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E9166C9-C32C-6DE2-A4ED-7F4989E5884C}"/>
              </a:ext>
            </a:extLst>
          </p:cNvPr>
          <p:cNvSpPr txBox="1"/>
          <p:nvPr/>
        </p:nvSpPr>
        <p:spPr>
          <a:xfrm>
            <a:off x="197513" y="764704"/>
            <a:ext cx="874897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3.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Suivi :</a:t>
            </a:r>
          </a:p>
          <a:p>
            <a:endParaRPr lang="fr-F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fr-F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Si syphilis non complètement traitée avant 16 SA :</a:t>
            </a:r>
          </a:p>
          <a:p>
            <a:pPr lvl="0">
              <a:defRPr/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- Evaluation fœtale initiale par échographie</a:t>
            </a:r>
          </a:p>
          <a:p>
            <a:pPr lvl="0">
              <a:defRPr/>
            </a:pP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- Avis CPDPN si possible : surveillance fœtale par échographie à la recherche de signes de SC et discussion d’une amniocentèse si anomalies échographiques</a:t>
            </a: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endParaRPr lang="fr-FR" sz="2000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pPr marL="342900" lvl="0" indent="-342900">
              <a:buFont typeface="Arial" panose="020B0604020202020204" pitchFamily="34" charset="0"/>
              <a:buChar char="•"/>
              <a:defRPr/>
            </a:pPr>
            <a:r>
              <a:rPr lang="fr-FR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Allaitement maternel non contre-indiqué </a:t>
            </a:r>
          </a:p>
          <a:p>
            <a:pPr lvl="0">
              <a:defRPr/>
            </a:pPr>
            <a:r>
              <a:rPr lang="fr-FR" sz="2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      </a:t>
            </a:r>
            <a:r>
              <a:rPr lang="fr-FR" sz="20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sauf si chancre mammaire ou roséole (avis spécialisé)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Tx/>
              <a:buChar char="-"/>
            </a:pP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B4AE83A4-F34D-4279-9B01-01891BF08BF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759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AA4D6-3E21-D8C4-3362-D6D1CA33A6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0EE6012D-F138-97A5-8524-18778BA62DFE}"/>
              </a:ext>
            </a:extLst>
          </p:cNvPr>
          <p:cNvSpPr txBox="1">
            <a:spLocks/>
          </p:cNvSpPr>
          <p:nvPr/>
        </p:nvSpPr>
        <p:spPr>
          <a:xfrm>
            <a:off x="1520660" y="434995"/>
            <a:ext cx="6102679" cy="747456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Signes cliniques, biologiques, échographiques en faveur </a:t>
            </a:r>
          </a:p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d’une infection fœtale/</a:t>
            </a: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syphilis congénitale</a:t>
            </a:r>
            <a:endParaRPr kumimoji="0" lang="fr-FR" sz="2800" b="0" i="0" u="none" strike="noStrike" kern="1200" cap="none" spc="-50" normalizeH="0" baseline="0" noProof="0" dirty="0">
              <a:ln>
                <a:noFill/>
              </a:ln>
              <a:solidFill>
                <a:srgbClr val="206E87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63215C28-AF18-050F-391A-F1BF998F8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2919575"/>
              </p:ext>
            </p:extLst>
          </p:nvPr>
        </p:nvGraphicFramePr>
        <p:xfrm>
          <a:off x="738389" y="1636077"/>
          <a:ext cx="7632849" cy="4236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44283">
                  <a:extLst>
                    <a:ext uri="{9D8B030D-6E8A-4147-A177-3AD203B41FA5}">
                      <a16:colId xmlns:a16="http://schemas.microsoft.com/office/drawing/2014/main" val="1569830074"/>
                    </a:ext>
                  </a:extLst>
                </a:gridCol>
                <a:gridCol w="2544283">
                  <a:extLst>
                    <a:ext uri="{9D8B030D-6E8A-4147-A177-3AD203B41FA5}">
                      <a16:colId xmlns:a16="http://schemas.microsoft.com/office/drawing/2014/main" val="1701721093"/>
                    </a:ext>
                  </a:extLst>
                </a:gridCol>
                <a:gridCol w="2544283">
                  <a:extLst>
                    <a:ext uri="{9D8B030D-6E8A-4147-A177-3AD203B41FA5}">
                      <a16:colId xmlns:a16="http://schemas.microsoft.com/office/drawing/2014/main" val="3049974905"/>
                    </a:ext>
                  </a:extLst>
                </a:gridCol>
              </a:tblGrid>
              <a:tr h="430904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échographiques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de SC précoce</a:t>
                      </a:r>
                    </a:p>
                    <a:p>
                      <a:pPr algn="ctr"/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de SC tardive</a:t>
                      </a:r>
                    </a:p>
                    <a:p>
                      <a:pPr algn="ctr"/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189181"/>
                  </a:ext>
                </a:extLst>
              </a:tr>
              <a:tr h="2207292">
                <a:tc>
                  <a:txBody>
                    <a:bodyPr/>
                    <a:lstStyle/>
                    <a:p>
                      <a:r>
                        <a:rPr lang="fr-F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fœtaux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Retard de croissance intra utérine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Hépatomégalie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Splénomégalie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fr-FR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Hyperéchogénicité</a:t>
                      </a: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intestinale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Epanchements des séreuses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Anémie (augmentation de débit dans l’artère cérébrale moyenne)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Microcéphalie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Œdème sous-cutané</a:t>
                      </a:r>
                    </a:p>
                    <a:p>
                      <a:pPr>
                        <a:buFontTx/>
                        <a:buNone/>
                      </a:pPr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>
                        <a:buFontTx/>
                        <a:buNone/>
                      </a:pPr>
                      <a:r>
                        <a:rPr lang="fr-FR" sz="1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Signes annexiels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Oligo/hydramnios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</a:t>
                      </a:r>
                      <a:r>
                        <a:rPr lang="fr-FR" sz="1400" b="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Placentomégalie</a:t>
                      </a:r>
                      <a:endParaRPr lang="fr-FR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400" b="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Rhinorrhée (« </a:t>
                      </a:r>
                      <a:r>
                        <a:rPr lang="fr-FR" sz="1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snuffles</a:t>
                      </a: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»)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Signes cutanés : pétéchies, rhagades, lésions planes ou bulleuses prédominant aux paumes et plantes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Atteintes viscérales : hépatique, rénale, pulmonaire, adénopathies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Troubles neurosensoriels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Atteinte ostéoarticulaire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Souvent non visibles à la naissance - apparition le plus souvent dans les 4 premières semaines de vie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Déformations crânio-faciales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Atteintes ostéoarticulaires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Anomalies des dents définitives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Troubles neurosensoriels</a:t>
                      </a: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 Hémoglobinurie paroxystique au froid</a:t>
                      </a:r>
                    </a:p>
                    <a:p>
                      <a:endParaRPr lang="fr-FR" sz="1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r>
                        <a:rPr lang="fr-FR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Triade de Hutchinson : anomalies dentaires + surdité + kératite interstitielle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860127"/>
                  </a:ext>
                </a:extLst>
              </a:tr>
            </a:tbl>
          </a:graphicData>
        </a:graphic>
      </p:graphicFrame>
      <p:pic>
        <p:nvPicPr>
          <p:cNvPr id="7" name="Google Shape;491;p31" descr="Accueil - CNGOF">
            <a:extLst>
              <a:ext uri="{FF2B5EF4-FFF2-40B4-BE49-F238E27FC236}">
                <a16:creationId xmlns:a16="http://schemas.microsoft.com/office/drawing/2014/main" id="{4335C370-DBFD-4812-A5CF-822E764DF7D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63362090-E741-4C74-90BE-5F4F678EC0B4}"/>
              </a:ext>
            </a:extLst>
          </p:cNvPr>
          <p:cNvSpPr txBox="1"/>
          <p:nvPr/>
        </p:nvSpPr>
        <p:spPr>
          <a:xfrm>
            <a:off x="227288" y="6390476"/>
            <a:ext cx="86352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: syphilis congénitale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57166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36A2A-C8D5-D4DF-E43D-AF63C3641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7AD04A17-673E-D8DC-92F3-3DA06B729785}"/>
              </a:ext>
            </a:extLst>
          </p:cNvPr>
          <p:cNvSpPr txBox="1">
            <a:spLocks/>
          </p:cNvSpPr>
          <p:nvPr/>
        </p:nvSpPr>
        <p:spPr>
          <a:xfrm>
            <a:off x="2051720" y="249404"/>
            <a:ext cx="5472608" cy="485413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en salle de naissance</a:t>
            </a:r>
          </a:p>
        </p:txBody>
      </p:sp>
      <p:pic>
        <p:nvPicPr>
          <p:cNvPr id="8" name="Google Shape;491;p31" descr="Accueil - CNGOF">
            <a:extLst>
              <a:ext uri="{FF2B5EF4-FFF2-40B4-BE49-F238E27FC236}">
                <a16:creationId xmlns:a16="http://schemas.microsoft.com/office/drawing/2014/main" id="{386D95F8-CF25-4AFB-AC9D-0BF4030AC42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6711FD1-F834-44BA-BE13-0D29C4C280F3}"/>
              </a:ext>
            </a:extLst>
          </p:cNvPr>
          <p:cNvSpPr txBox="1"/>
          <p:nvPr/>
        </p:nvSpPr>
        <p:spPr>
          <a:xfrm>
            <a:off x="100106" y="6446818"/>
            <a:ext cx="86352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 : syphilis congénitale; IHC : immunohistochimie; TNT : test non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NN : nouveau-né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" name="Espace réservé du contenu 3">
            <a:extLst>
              <a:ext uri="{FF2B5EF4-FFF2-40B4-BE49-F238E27FC236}">
                <a16:creationId xmlns:a16="http://schemas.microsoft.com/office/drawing/2014/main" id="{30B0E9C0-6A73-4B22-BBD4-18DA7C2648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36690"/>
              </p:ext>
            </p:extLst>
          </p:nvPr>
        </p:nvGraphicFramePr>
        <p:xfrm>
          <a:off x="107504" y="1192349"/>
          <a:ext cx="8856985" cy="5044964"/>
        </p:xfrm>
        <a:graphic>
          <a:graphicData uri="http://schemas.openxmlformats.org/drawingml/2006/table">
            <a:tbl>
              <a:tblPr/>
              <a:tblGrid>
                <a:gridCol w="492056">
                  <a:extLst>
                    <a:ext uri="{9D8B030D-6E8A-4147-A177-3AD203B41FA5}">
                      <a16:colId xmlns:a16="http://schemas.microsoft.com/office/drawing/2014/main" val="743324850"/>
                    </a:ext>
                  </a:extLst>
                </a:gridCol>
                <a:gridCol w="3073449">
                  <a:extLst>
                    <a:ext uri="{9D8B030D-6E8A-4147-A177-3AD203B41FA5}">
                      <a16:colId xmlns:a16="http://schemas.microsoft.com/office/drawing/2014/main" val="2457420873"/>
                    </a:ext>
                  </a:extLst>
                </a:gridCol>
                <a:gridCol w="5291480">
                  <a:extLst>
                    <a:ext uri="{9D8B030D-6E8A-4147-A177-3AD203B41FA5}">
                      <a16:colId xmlns:a16="http://schemas.microsoft.com/office/drawing/2014/main" val="2420712078"/>
                    </a:ext>
                  </a:extLst>
                </a:gridCol>
              </a:tblGrid>
              <a:tr h="321074">
                <a:tc gridSpan="3">
                  <a:txBody>
                    <a:bodyPr/>
                    <a:lstStyle/>
                    <a:p>
                      <a:pPr marL="69850" indent="-101600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 les patientes avec diagnostic de syphilis pendant la grossesse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044655"/>
                  </a:ext>
                </a:extLst>
              </a:tr>
              <a:tr h="2440155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Informations permettant d’évaluer le niveau de risque de SC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renseignées dans le dossier obstétrical: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br>
                        <a:rPr lang="fr-FR" sz="1300" dirty="0">
                          <a:effectLst/>
                        </a:rPr>
                      </a:b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 de la fin du traitement maternel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Antibiotique administré 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Stade de l’infection maternelle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  <a:p>
                      <a:pPr rtl="0" fontAlgn="base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Evolution du TNT si disponible</a:t>
                      </a:r>
                      <a:endParaRPr lang="fr-FR" sz="800" b="0" i="0" u="none" strike="noStrike" dirty="0">
                        <a:solidFill>
                          <a:srgbClr val="000000"/>
                        </a:solidFill>
                        <a:effectLst/>
                        <a:latin typeface="Noto Sans Symbols"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 élevé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Syphilis maternelle précoce (&lt; 1 an) après 16 SA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titre de TNT maternel initial &gt; 8 après 16 SA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non reçu ou incomplet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sans pénicilline G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initié après 28 SA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traitement maternel complété moins d’1 mois avant l’accouchement 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 pas de décroissance du TNT maternel d’un facteur 4 après 2-3 mois de traitement (si ≥ 4 au diagnostic) 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fr-FR" sz="1300" dirty="0">
                          <a:effectLst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 nul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Syphilis maternelle traitée de manière adéquate &lt; 16 SA, avec décroissance sérologique, et absence d’argument pour une réinfection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br>
                        <a:rPr lang="fr-FR" sz="1300" dirty="0">
                          <a:effectLst/>
                        </a:rPr>
                      </a:b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 intermédiaire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Autres cas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90826"/>
                  </a:ext>
                </a:extLst>
              </a:tr>
              <a:tr h="372115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Respect des précautions standards et des règles d’asepsie 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pendant l’accouchement et la prise en charge du NN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Précautions de type contact si contact avec muqueuses ou lésions cutanées contagieuses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6697206"/>
                  </a:ext>
                </a:extLst>
              </a:tr>
              <a:tr h="372115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Examen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clinique</a:t>
                      </a: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 NN</a:t>
                      </a:r>
                      <a:endParaRPr lang="fr-FR" sz="1300" b="1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Recherche de signes de SC, respect des précautions complémentaires contact</a:t>
                      </a:r>
                      <a:endParaRPr lang="fr-FR" sz="130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Prélèvement éventuel pour PCR de toute lésion ou écoulement nasal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5596280"/>
                  </a:ext>
                </a:extLst>
              </a:tr>
              <a:tr h="517009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Prélèvement sérum mère et enfant </a:t>
                      </a:r>
                      <a:r>
                        <a:rPr lang="fr-FR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(sang périphérique)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Comparaison des titres de TNT enfant/mère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Dosage IgM anti-tréponème enfant si disponible</a:t>
                      </a:r>
                      <a:endParaRPr lang="fr-FR" sz="1300" dirty="0">
                        <a:effectLst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(Prélèvements à analyser dans le même laboratoire)</a:t>
                      </a:r>
                      <a:endParaRPr lang="fr-FR" sz="1300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7447775"/>
                  </a:ext>
                </a:extLst>
              </a:tr>
              <a:tr h="321074">
                <a:tc gridSpan="3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 les patientes avec risque élevé ou intermédiaire de syphilis congénitale pour leur enfant</a:t>
                      </a:r>
                      <a:endParaRPr lang="fr-FR" sz="130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CAA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835769"/>
                  </a:ext>
                </a:extLst>
              </a:tr>
              <a:tr h="701422">
                <a:tc>
                  <a:txBody>
                    <a:bodyPr/>
                    <a:lstStyle/>
                    <a:p>
                      <a:pPr fontAlgn="t"/>
                      <a:r>
                        <a:rPr lang="fr-FR" sz="1300">
                          <a:effectLst/>
                        </a:rPr>
                        <a:t> </a:t>
                      </a: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Prélever fragment placenta pour PCR et IHC si disponible dans le centre de prise en charge</a:t>
                      </a:r>
                      <a:endParaRPr lang="fr-FR" sz="1300" b="1" dirty="0">
                        <a:effectLst/>
                      </a:endParaRPr>
                    </a:p>
                  </a:txBody>
                  <a:tcPr marL="71007" marR="71007" marT="35504" marB="3550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642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570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0"/>
          <p:cNvSpPr txBox="1"/>
          <p:nvPr/>
        </p:nvSpPr>
        <p:spPr>
          <a:xfrm>
            <a:off x="460539" y="3026276"/>
            <a:ext cx="3288600" cy="1292631"/>
          </a:xfrm>
          <a:prstGeom prst="rect">
            <a:avLst/>
          </a:prstGeom>
          <a:solidFill>
            <a:srgbClr val="FF8AD8">
              <a:alpha val="40392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lvl="0">
              <a:buSzPts val="1000"/>
            </a:pP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Signes cliniques de SC ET syphilis maternelle pendant la grossesse</a:t>
            </a:r>
            <a:endParaRPr lang="fr-FR" b="1" dirty="0">
              <a:solidFill>
                <a:schemeClr val="tx1"/>
              </a:solidFill>
            </a:endParaRPr>
          </a:p>
          <a:p>
            <a:pPr lvl="0">
              <a:buSzPts val="1000"/>
            </a:pP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sz="750" b="1" dirty="0">
                <a:solidFill>
                  <a:schemeClr val="tx1"/>
                </a:solidFill>
              </a:rPr>
              <a:t> </a:t>
            </a: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NN/TNT maternel &gt; 4</a:t>
            </a: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PCR T. </a:t>
            </a:r>
            <a:r>
              <a:rPr lang="fr-FR" sz="75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pallidum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positive sur placenta ou tout prélèvement </a:t>
            </a: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du fœtus/enfant</a:t>
            </a:r>
            <a:endParaRPr lang="fr-FR" dirty="0">
              <a:solidFill>
                <a:schemeClr val="tx1"/>
              </a:solidFill>
            </a:endParaRP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IHC positive sur placenta</a:t>
            </a:r>
            <a:endParaRPr lang="fr-FR" dirty="0">
              <a:solidFill>
                <a:schemeClr val="tx1"/>
              </a:solidFill>
            </a:endParaRPr>
          </a:p>
          <a:p>
            <a:pPr lvl="0"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r>
              <a:rPr lang="fr-FR" dirty="0">
                <a:solidFill>
                  <a:schemeClr val="tx1"/>
                </a:solidFill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IgM NN positives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endParaRPr sz="30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4" name="Google Shape;434;p30"/>
          <p:cNvCxnSpPr>
            <a:endCxn id="435" idx="0"/>
          </p:cNvCxnSpPr>
          <p:nvPr/>
        </p:nvCxnSpPr>
        <p:spPr>
          <a:xfrm>
            <a:off x="2104839" y="4081821"/>
            <a:ext cx="0" cy="21127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36" name="Google Shape;436;p30"/>
          <p:cNvSpPr txBox="1"/>
          <p:nvPr/>
        </p:nvSpPr>
        <p:spPr>
          <a:xfrm>
            <a:off x="569956" y="2553097"/>
            <a:ext cx="8292600" cy="230802"/>
          </a:xfrm>
          <a:prstGeom prst="rect">
            <a:avLst/>
          </a:prstGeom>
          <a:solidFill>
            <a:srgbClr val="FFFF00">
              <a:alpha val="22352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Examen clinique 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+ TNT + IgM par </a:t>
            </a:r>
            <a:r>
              <a:rPr lang="fr-FR" sz="750" b="1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(sérum nouveau-né) le plus tôt après la naissance + </a:t>
            </a: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Sérologie </a:t>
            </a:r>
            <a:r>
              <a:rPr lang="fr-FR" sz="7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maternelle</a:t>
            </a:r>
            <a:r>
              <a:rPr lang="fr-FR" sz="1050" b="1" dirty="0">
                <a:solidFill>
                  <a:schemeClr val="tx1"/>
                </a:solidFill>
                <a:latin typeface="Arial"/>
                <a:ea typeface="Calibri"/>
                <a:cs typeface="Arial"/>
                <a:sym typeface="Arial"/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dans 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</a:t>
            </a:r>
            <a:r>
              <a:rPr lang="fr-FR" sz="750" u="sng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même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laboratoire +/- PCR placenta/prélèvement fœtus/enfant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30"/>
          <p:cNvSpPr/>
          <p:nvPr/>
        </p:nvSpPr>
        <p:spPr>
          <a:xfrm>
            <a:off x="1871588" y="3855375"/>
            <a:ext cx="459000" cy="259633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OUI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30"/>
          <p:cNvSpPr txBox="1"/>
          <p:nvPr/>
        </p:nvSpPr>
        <p:spPr>
          <a:xfrm>
            <a:off x="569956" y="1366471"/>
            <a:ext cx="2833650" cy="1107965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AU MOINS 1 item parmi : 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Syphilis maternelle précoce (primaire ou &lt; 1 an) après 16 SA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maternel initial &gt; 8 après 16 SA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non reçu ou incomplet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sans pénicilline G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initié après 28 SA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Traitement maternel complété &lt; 1 mois avant l’accouchement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Absence de décroissance du TNT maternel d’un facteur 4 après 2-3 mois de traitement (si ≥ 4 au diagnostic) 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30"/>
          <p:cNvSpPr txBox="1"/>
          <p:nvPr/>
        </p:nvSpPr>
        <p:spPr>
          <a:xfrm>
            <a:off x="3461519" y="1376828"/>
            <a:ext cx="3647475" cy="461635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négatif pendant toute la grossesse OU</a:t>
            </a:r>
            <a:r>
              <a:rPr lang="fr-FR" sz="10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traitement maternel  par BPG complet &lt; 16 SA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 absence d’argument en faveur d’une réinfection maternelle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 aucun critère de risque élevé 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0" name="Google Shape;440;p30"/>
          <p:cNvSpPr txBox="1"/>
          <p:nvPr/>
        </p:nvSpPr>
        <p:spPr>
          <a:xfrm>
            <a:off x="7166907" y="1384319"/>
            <a:ext cx="1695600" cy="1846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Autres cas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30"/>
          <p:cNvSpPr txBox="1"/>
          <p:nvPr/>
        </p:nvSpPr>
        <p:spPr>
          <a:xfrm>
            <a:off x="563469" y="1123951"/>
            <a:ext cx="283365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RISQUE ELEVE DE SC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30"/>
          <p:cNvSpPr txBox="1"/>
          <p:nvPr/>
        </p:nvSpPr>
        <p:spPr>
          <a:xfrm>
            <a:off x="3461519" y="1123951"/>
            <a:ext cx="364747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RISQUE NUL DE SC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3" name="Google Shape;443;p30"/>
          <p:cNvSpPr txBox="1"/>
          <p:nvPr/>
        </p:nvSpPr>
        <p:spPr>
          <a:xfrm>
            <a:off x="7166907" y="1123951"/>
            <a:ext cx="1695600" cy="1846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RISQUE INTEMEDIAIRE DE SC</a:t>
            </a:r>
            <a:endParaRPr sz="1050" b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4" name="Google Shape;444;p30"/>
          <p:cNvSpPr txBox="1"/>
          <p:nvPr/>
        </p:nvSpPr>
        <p:spPr>
          <a:xfrm rot="-5400000">
            <a:off x="-928080" y="1181775"/>
            <a:ext cx="2381200" cy="34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fr-FR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AVANT </a:t>
            </a:r>
            <a:r>
              <a:rPr lang="fr-FR" sz="10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la naissance</a:t>
            </a:r>
            <a:endParaRPr sz="105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30"/>
          <p:cNvSpPr txBox="1"/>
          <p:nvPr/>
        </p:nvSpPr>
        <p:spPr>
          <a:xfrm>
            <a:off x="6370050" y="3298200"/>
            <a:ext cx="2492550" cy="646300"/>
          </a:xfrm>
          <a:prstGeom prst="rect">
            <a:avLst/>
          </a:prstGeom>
          <a:solidFill>
            <a:srgbClr val="DDEAF6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 peu probable</a:t>
            </a:r>
            <a:endParaRPr sz="750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traitement </a:t>
            </a:r>
            <a:endParaRPr sz="75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Surveillance clinique et sérologique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jusqu’à négativation  du TNT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puis TT à 18 mois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6" name="Google Shape;446;p30"/>
          <p:cNvCxnSpPr>
            <a:cxnSpLocks/>
          </p:cNvCxnSpPr>
          <p:nvPr/>
        </p:nvCxnSpPr>
        <p:spPr>
          <a:xfrm flipH="1">
            <a:off x="14606" y="2524735"/>
            <a:ext cx="9039983" cy="9104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5" name="Google Shape;435;p30"/>
          <p:cNvSpPr txBox="1"/>
          <p:nvPr/>
        </p:nvSpPr>
        <p:spPr>
          <a:xfrm>
            <a:off x="460539" y="4293096"/>
            <a:ext cx="3288600" cy="184636"/>
          </a:xfrm>
          <a:prstGeom prst="rect">
            <a:avLst/>
          </a:prstGeom>
          <a:solidFill>
            <a:srgbClr val="FF8AD8">
              <a:alpha val="37254"/>
            </a:srgbClr>
          </a:solidFill>
          <a:ln w="9525" cap="flat" cmpd="sng">
            <a:solidFill>
              <a:srgbClr val="FF8A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Syphilis confirmée ou probable</a:t>
            </a:r>
            <a:endParaRPr sz="75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7" name="Google Shape;447;p30"/>
          <p:cNvCxnSpPr>
            <a:endCxn id="448" idx="1"/>
          </p:cNvCxnSpPr>
          <p:nvPr/>
        </p:nvCxnSpPr>
        <p:spPr>
          <a:xfrm>
            <a:off x="3884863" y="3565561"/>
            <a:ext cx="229275" cy="856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50" name="Google Shape;450;p30"/>
          <p:cNvCxnSpPr>
            <a:stCxn id="451" idx="3"/>
            <a:endCxn id="452" idx="1"/>
          </p:cNvCxnSpPr>
          <p:nvPr/>
        </p:nvCxnSpPr>
        <p:spPr>
          <a:xfrm>
            <a:off x="5993938" y="4079859"/>
            <a:ext cx="376206" cy="3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53" name="Google Shape;453;p30"/>
          <p:cNvCxnSpPr>
            <a:endCxn id="451" idx="1"/>
          </p:cNvCxnSpPr>
          <p:nvPr/>
        </p:nvCxnSpPr>
        <p:spPr>
          <a:xfrm>
            <a:off x="3861388" y="4075179"/>
            <a:ext cx="256050" cy="468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51" name="Google Shape;451;p30"/>
          <p:cNvSpPr txBox="1"/>
          <p:nvPr/>
        </p:nvSpPr>
        <p:spPr>
          <a:xfrm>
            <a:off x="4117438" y="3987541"/>
            <a:ext cx="18765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NN  à risque élevé de SC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30"/>
          <p:cNvSpPr txBox="1"/>
          <p:nvPr/>
        </p:nvSpPr>
        <p:spPr>
          <a:xfrm>
            <a:off x="6370144" y="3987544"/>
            <a:ext cx="2492550" cy="184636"/>
          </a:xfrm>
          <a:prstGeom prst="rect">
            <a:avLst/>
          </a:prstGeom>
          <a:solidFill>
            <a:srgbClr val="FBE4D4"/>
          </a:solidFill>
          <a:ln w="9525" cap="flat" cmpd="sng">
            <a:solidFill>
              <a:srgbClr val="FF914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 possible</a:t>
            </a:r>
            <a:endParaRPr sz="105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30"/>
          <p:cNvSpPr txBox="1"/>
          <p:nvPr/>
        </p:nvSpPr>
        <p:spPr>
          <a:xfrm>
            <a:off x="3969634" y="4402634"/>
            <a:ext cx="2702700" cy="992549"/>
          </a:xfrm>
          <a:prstGeom prst="rect">
            <a:avLst/>
          </a:prstGeom>
          <a:solidFill>
            <a:srgbClr val="FFFFFF">
              <a:alpha val="38431"/>
            </a:srgbClr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Bilan complémentaire recommandé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NFS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Bilan hépatique</a:t>
            </a:r>
            <a:r>
              <a:rPr lang="fr-FR" sz="750" dirty="0"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,</a:t>
            </a: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Ionogramme sanguin créatininémie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Bandelette urinaire (protéinurie)</a:t>
            </a:r>
            <a:endParaRPr sz="1050" dirty="0">
              <a:solidFill>
                <a:srgbClr val="000000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LCS (cytologie, protéinorachie, </a:t>
            </a: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synthèse intrathécale VDRL)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Radiographie des os longs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Examen ophtalmologique complet (lampe à fente et fond d’</a:t>
            </a:r>
            <a:r>
              <a:rPr lang="fr-FR" sz="750" dirty="0" err="1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oeil</a:t>
            </a: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)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Potentiels évoqués auditifs et échographie transfontanellaire</a:t>
            </a:r>
            <a:endParaRPr sz="1050" dirty="0">
              <a:solidFill>
                <a:schemeClr val="tx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sp>
        <p:nvSpPr>
          <p:cNvPr id="448" name="Google Shape;448;p30"/>
          <p:cNvSpPr txBox="1"/>
          <p:nvPr/>
        </p:nvSpPr>
        <p:spPr>
          <a:xfrm>
            <a:off x="4114138" y="3474099"/>
            <a:ext cx="1876500" cy="184636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NN à risque intermédiaire de SC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5" name="Google Shape;455;p30"/>
          <p:cNvCxnSpPr>
            <a:endCxn id="454" idx="1"/>
          </p:cNvCxnSpPr>
          <p:nvPr/>
        </p:nvCxnSpPr>
        <p:spPr>
          <a:xfrm flipV="1">
            <a:off x="3746884" y="4898909"/>
            <a:ext cx="222750" cy="76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56" name="Google Shape;456;p30"/>
          <p:cNvSpPr txBox="1"/>
          <p:nvPr/>
        </p:nvSpPr>
        <p:spPr>
          <a:xfrm>
            <a:off x="460539" y="4620051"/>
            <a:ext cx="3288600" cy="1154132"/>
          </a:xfrm>
          <a:prstGeom prst="rect">
            <a:avLst/>
          </a:prstGeom>
          <a:solidFill>
            <a:srgbClr val="FF8AD8">
              <a:alpha val="32549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Traitement : Pénicilline G IV 10 jours</a:t>
            </a:r>
            <a:r>
              <a:rPr lang="fr-FR" sz="10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(14 j si neurosyphilis)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débuter le plus précocement possible, et &lt; 7 j suivant le diagnostic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b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NN ≤ 7 jours  : 50 000 UI/kg/12h jusqu’à J7 puis 50 000 UI/kg/8h </a:t>
            </a:r>
            <a:endParaRPr sz="7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NN &gt; 7 jours :  50 000 UI/kg/8h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(pas de prévention systématique de la réaction de JH mais surveillance clinique)</a:t>
            </a:r>
            <a:br>
              <a:rPr lang="fr-FR" sz="75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75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interruption de traitement &gt; 24h : recommencer un traitement complet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57" name="Google Shape;457;p30"/>
          <p:cNvCxnSpPr>
            <a:endCxn id="456" idx="0"/>
          </p:cNvCxnSpPr>
          <p:nvPr/>
        </p:nvCxnSpPr>
        <p:spPr>
          <a:xfrm>
            <a:off x="2104839" y="4464801"/>
            <a:ext cx="0" cy="15525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58" name="Google Shape;458;p30"/>
          <p:cNvSpPr txBox="1"/>
          <p:nvPr/>
        </p:nvSpPr>
        <p:spPr>
          <a:xfrm>
            <a:off x="6967275" y="4402631"/>
            <a:ext cx="1695600" cy="761717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Traitement :  BPG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Dose unique 50 000 UI/kg IM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endParaRPr sz="75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(pas de prévention systématique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 la réaction de JH </a:t>
            </a:r>
            <a:endParaRPr sz="75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mais surveillance clinique)</a:t>
            </a:r>
            <a:endParaRPr sz="105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30"/>
          <p:cNvSpPr txBox="1"/>
          <p:nvPr/>
        </p:nvSpPr>
        <p:spPr>
          <a:xfrm>
            <a:off x="3969638" y="5442150"/>
            <a:ext cx="4905450" cy="415468"/>
          </a:xfrm>
          <a:prstGeom prst="rect">
            <a:avLst/>
          </a:prstGeom>
          <a:solidFill>
            <a:srgbClr val="FFFFFF">
              <a:alpha val="38431"/>
            </a:srgbClr>
          </a:solidFill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Suivi</a:t>
            </a:r>
            <a:endParaRPr sz="7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Sérologique (TT et TNT) tous les 3 mois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(si TNT NN positif à la naissance) et jusqu’à négativation du TNT puis TT à 18 mois</a:t>
            </a:r>
            <a:endParaRPr sz="7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Clinique </a:t>
            </a:r>
            <a:r>
              <a:rPr lang="fr-FR" sz="75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dépister les séquelles cliniques et neurodéveloppementales et inclusion dans réseau “enfant vulnérable”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0" name="Google Shape;460;p30"/>
          <p:cNvCxnSpPr>
            <a:endCxn id="459" idx="1"/>
          </p:cNvCxnSpPr>
          <p:nvPr/>
        </p:nvCxnSpPr>
        <p:spPr>
          <a:xfrm>
            <a:off x="3747563" y="5649263"/>
            <a:ext cx="222075" cy="621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461" name="Google Shape;461;p30"/>
          <p:cNvSpPr txBox="1"/>
          <p:nvPr/>
        </p:nvSpPr>
        <p:spPr>
          <a:xfrm rot="-5400000">
            <a:off x="-780697" y="3907330"/>
            <a:ext cx="2086434" cy="346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fr-FR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APRÈS </a:t>
            </a:r>
            <a:r>
              <a:rPr lang="fr-FR" sz="105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la naissance</a:t>
            </a:r>
            <a:endParaRPr sz="105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2" name="Google Shape;462;p30"/>
          <p:cNvSpPr txBox="1"/>
          <p:nvPr/>
        </p:nvSpPr>
        <p:spPr>
          <a:xfrm>
            <a:off x="4117438" y="2960661"/>
            <a:ext cx="18765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NN à risque nul de SC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30"/>
          <p:cNvSpPr txBox="1"/>
          <p:nvPr/>
        </p:nvSpPr>
        <p:spPr>
          <a:xfrm>
            <a:off x="6362250" y="2889188"/>
            <a:ext cx="1361025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NN négatif</a:t>
            </a:r>
            <a:endParaRPr sz="75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IgM  et PCR et IHC </a:t>
            </a:r>
            <a:r>
              <a:rPr lang="fr-FR" sz="75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neg</a:t>
            </a: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si faites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4" name="Google Shape;464;p30"/>
          <p:cNvSpPr txBox="1"/>
          <p:nvPr/>
        </p:nvSpPr>
        <p:spPr>
          <a:xfrm>
            <a:off x="7906931" y="2829488"/>
            <a:ext cx="955800" cy="415468"/>
          </a:xfrm>
          <a:prstGeom prst="rect">
            <a:avLst/>
          </a:prstGeom>
          <a:solidFill>
            <a:srgbClr val="E1EFD8"/>
          </a:solidFill>
          <a:ln w="952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SC exclue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traitement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</a:pPr>
            <a:r>
              <a:rPr lang="fr-FR" sz="75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surveillance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5" name="Google Shape;465;p30"/>
          <p:cNvCxnSpPr/>
          <p:nvPr/>
        </p:nvCxnSpPr>
        <p:spPr>
          <a:xfrm flipH="1">
            <a:off x="3867788" y="3051675"/>
            <a:ext cx="8775" cy="1023525"/>
          </a:xfrm>
          <a:prstGeom prst="straightConnector1">
            <a:avLst/>
          </a:prstGeom>
          <a:noFill/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466" name="Google Shape;466;p30"/>
          <p:cNvCxnSpPr>
            <a:stCxn id="463" idx="3"/>
            <a:endCxn id="464" idx="1"/>
          </p:cNvCxnSpPr>
          <p:nvPr/>
        </p:nvCxnSpPr>
        <p:spPr>
          <a:xfrm flipV="1">
            <a:off x="7723275" y="3037222"/>
            <a:ext cx="183656" cy="1992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67" name="Google Shape;467;p30"/>
          <p:cNvCxnSpPr>
            <a:stCxn id="458" idx="2"/>
          </p:cNvCxnSpPr>
          <p:nvPr/>
        </p:nvCxnSpPr>
        <p:spPr>
          <a:xfrm>
            <a:off x="7815075" y="5164348"/>
            <a:ext cx="5175" cy="27013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468" name="Google Shape;468;p30"/>
          <p:cNvCxnSpPr>
            <a:endCxn id="462" idx="1"/>
          </p:cNvCxnSpPr>
          <p:nvPr/>
        </p:nvCxnSpPr>
        <p:spPr>
          <a:xfrm flipV="1">
            <a:off x="3872638" y="3052979"/>
            <a:ext cx="244800" cy="274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69" name="Google Shape;469;p30"/>
          <p:cNvCxnSpPr/>
          <p:nvPr/>
        </p:nvCxnSpPr>
        <p:spPr>
          <a:xfrm>
            <a:off x="5990542" y="3028691"/>
            <a:ext cx="368100" cy="2925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70" name="Google Shape;470;p30"/>
          <p:cNvCxnSpPr>
            <a:stCxn id="448" idx="3"/>
          </p:cNvCxnSpPr>
          <p:nvPr/>
        </p:nvCxnSpPr>
        <p:spPr>
          <a:xfrm>
            <a:off x="5990638" y="3566417"/>
            <a:ext cx="374850" cy="6344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471" name="Google Shape;471;p30"/>
          <p:cNvCxnSpPr>
            <a:endCxn id="458" idx="0"/>
          </p:cNvCxnSpPr>
          <p:nvPr/>
        </p:nvCxnSpPr>
        <p:spPr>
          <a:xfrm>
            <a:off x="7814400" y="4173131"/>
            <a:ext cx="675" cy="2295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42" name="Google Shape;464;p30">
            <a:extLst>
              <a:ext uri="{FF2B5EF4-FFF2-40B4-BE49-F238E27FC236}">
                <a16:creationId xmlns:a16="http://schemas.microsoft.com/office/drawing/2014/main" id="{17E10ABC-467B-4ADE-BB6F-D56EC52077A0}"/>
              </a:ext>
            </a:extLst>
          </p:cNvPr>
          <p:cNvSpPr/>
          <p:nvPr/>
        </p:nvSpPr>
        <p:spPr>
          <a:xfrm>
            <a:off x="3259379" y="3312646"/>
            <a:ext cx="613259" cy="535538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rgbClr val="3E6EC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675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NON</a:t>
            </a:r>
            <a:endParaRPr sz="675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675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 en attente</a:t>
            </a:r>
            <a:endParaRPr sz="675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re 1">
            <a:extLst>
              <a:ext uri="{FF2B5EF4-FFF2-40B4-BE49-F238E27FC236}">
                <a16:creationId xmlns:a16="http://schemas.microsoft.com/office/drawing/2014/main" id="{FE9C767F-C4EA-704C-2963-0F23DE2C3422}"/>
              </a:ext>
            </a:extLst>
          </p:cNvPr>
          <p:cNvSpPr txBox="1">
            <a:spLocks/>
          </p:cNvSpPr>
          <p:nvPr/>
        </p:nvSpPr>
        <p:spPr>
          <a:xfrm>
            <a:off x="2608457" y="212976"/>
            <a:ext cx="4273303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Classement et prise en charge </a:t>
            </a:r>
          </a:p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-50" normalizeH="0" baseline="0" noProof="0" dirty="0">
                <a:ln>
                  <a:noFill/>
                </a:ln>
                <a:solidFill>
                  <a:srgbClr val="206E87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 la syphilis post-natale</a:t>
            </a:r>
          </a:p>
        </p:txBody>
      </p:sp>
      <p:pic>
        <p:nvPicPr>
          <p:cNvPr id="44" name="Google Shape;491;p31" descr="Accueil - CNGOF">
            <a:extLst>
              <a:ext uri="{FF2B5EF4-FFF2-40B4-BE49-F238E27FC236}">
                <a16:creationId xmlns:a16="http://schemas.microsoft.com/office/drawing/2014/main" id="{B7CC9282-6628-4C51-BDC6-3641CE4360A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45" name="ZoneTexte 44">
            <a:extLst>
              <a:ext uri="{FF2B5EF4-FFF2-40B4-BE49-F238E27FC236}">
                <a16:creationId xmlns:a16="http://schemas.microsoft.com/office/drawing/2014/main" id="{C69A8ED3-0706-45AF-8CCE-54166F4F9ABE}"/>
              </a:ext>
            </a:extLst>
          </p:cNvPr>
          <p:cNvSpPr txBox="1"/>
          <p:nvPr/>
        </p:nvSpPr>
        <p:spPr>
          <a:xfrm>
            <a:off x="227288" y="6390476"/>
            <a:ext cx="86352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BGP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 G; SC : syphilis congénitale; M : mois; JH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Jarisch-Herxeihmer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(réaction de); IHC : immunohistochimie; TNT : test non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IM : intramusculaire; VDRL :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Veneral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Disease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Research 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Laboratory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; NN : nouveau-né</a:t>
            </a:r>
            <a:endParaRPr lang="fr-FR" sz="700" i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5">
          <a:extLst>
            <a:ext uri="{FF2B5EF4-FFF2-40B4-BE49-F238E27FC236}">
              <a16:creationId xmlns:a16="http://schemas.microsoft.com/office/drawing/2014/main" id="{68DF8AE1-1800-160C-DC9B-EFDA0139F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31">
            <a:extLst>
              <a:ext uri="{FF2B5EF4-FFF2-40B4-BE49-F238E27FC236}">
                <a16:creationId xmlns:a16="http://schemas.microsoft.com/office/drawing/2014/main" id="{99C0839F-7BCE-6E93-447A-684699319946}"/>
              </a:ext>
            </a:extLst>
          </p:cNvPr>
          <p:cNvSpPr txBox="1"/>
          <p:nvPr/>
        </p:nvSpPr>
        <p:spPr>
          <a:xfrm>
            <a:off x="1748414" y="2264588"/>
            <a:ext cx="2913525" cy="438551"/>
          </a:xfrm>
          <a:prstGeom prst="rect">
            <a:avLst/>
          </a:prstGeom>
          <a:solidFill>
            <a:srgbClr val="00C395">
              <a:alpha val="49019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PENDANT 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GROSSESSE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31">
            <a:extLst>
              <a:ext uri="{FF2B5EF4-FFF2-40B4-BE49-F238E27FC236}">
                <a16:creationId xmlns:a16="http://schemas.microsoft.com/office/drawing/2014/main" id="{E5AFEB64-8630-642E-89CA-9D67D03FA805}"/>
              </a:ext>
            </a:extLst>
          </p:cNvPr>
          <p:cNvSpPr txBox="1"/>
          <p:nvPr/>
        </p:nvSpPr>
        <p:spPr>
          <a:xfrm>
            <a:off x="4740273" y="2988260"/>
            <a:ext cx="2404125" cy="623217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Traitement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URGENT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quel que soit le stade de l’infection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Idéalement AVANT 16 SA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31">
            <a:extLst>
              <a:ext uri="{FF2B5EF4-FFF2-40B4-BE49-F238E27FC236}">
                <a16:creationId xmlns:a16="http://schemas.microsoft.com/office/drawing/2014/main" id="{9F90C676-7B34-08E8-B4F4-23A879A220EE}"/>
              </a:ext>
            </a:extLst>
          </p:cNvPr>
          <p:cNvSpPr txBox="1"/>
          <p:nvPr/>
        </p:nvSpPr>
        <p:spPr>
          <a:xfrm>
            <a:off x="0" y="852694"/>
            <a:ext cx="9144000" cy="392385"/>
          </a:xfrm>
          <a:prstGeom prst="rect">
            <a:avLst/>
          </a:prstGeom>
          <a:solidFill>
            <a:srgbClr val="BBF7FF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</a:pPr>
            <a:r>
              <a:rPr lang="fr-FR" sz="21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chez la femme enceinte et en périnatalité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9" name="Google Shape;479;p31">
            <a:extLst>
              <a:ext uri="{FF2B5EF4-FFF2-40B4-BE49-F238E27FC236}">
                <a16:creationId xmlns:a16="http://schemas.microsoft.com/office/drawing/2014/main" id="{C58B8757-2EA7-B905-7925-57E2A47337A2}"/>
              </a:ext>
            </a:extLst>
          </p:cNvPr>
          <p:cNvSpPr txBox="1"/>
          <p:nvPr/>
        </p:nvSpPr>
        <p:spPr>
          <a:xfrm>
            <a:off x="7198894" y="2256788"/>
            <a:ext cx="1873575" cy="438551"/>
          </a:xfrm>
          <a:prstGeom prst="rect">
            <a:avLst/>
          </a:prstGeom>
          <a:solidFill>
            <a:srgbClr val="FF914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POUR L’ENFANT : 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CONGÉNITALE ? 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31">
            <a:extLst>
              <a:ext uri="{FF2B5EF4-FFF2-40B4-BE49-F238E27FC236}">
                <a16:creationId xmlns:a16="http://schemas.microsoft.com/office/drawing/2014/main" id="{2308B495-E462-8A43-38C2-C7883AFD4ABA}"/>
              </a:ext>
            </a:extLst>
          </p:cNvPr>
          <p:cNvSpPr/>
          <p:nvPr/>
        </p:nvSpPr>
        <p:spPr>
          <a:xfrm>
            <a:off x="3046835" y="2710182"/>
            <a:ext cx="27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31">
            <a:extLst>
              <a:ext uri="{FF2B5EF4-FFF2-40B4-BE49-F238E27FC236}">
                <a16:creationId xmlns:a16="http://schemas.microsoft.com/office/drawing/2014/main" id="{78CCD220-4B26-9C11-E482-0399CB779745}"/>
              </a:ext>
            </a:extLst>
          </p:cNvPr>
          <p:cNvSpPr txBox="1"/>
          <p:nvPr/>
        </p:nvSpPr>
        <p:spPr>
          <a:xfrm>
            <a:off x="1747594" y="2987044"/>
            <a:ext cx="2913525" cy="1361881"/>
          </a:xfrm>
          <a:prstGeom prst="rect">
            <a:avLst/>
          </a:prstGeom>
          <a:solidFill>
            <a:srgbClr val="00C395">
              <a:alpha val="49019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Sérologie (TT)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 A la 1</a:t>
            </a:r>
            <a:r>
              <a:rPr lang="fr-FR" sz="1200" baseline="300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ère</a:t>
            </a: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visite prénatale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tx1"/>
                </a:solidFill>
              </a:rPr>
              <a:t>id</a:t>
            </a: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éalement avant 10 SA</a:t>
            </a:r>
            <a:endParaRPr sz="12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Char char="-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répéter pendant la grossesse et à l’accouchement 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FDR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d’IST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Tx/>
              <a:buChar char="-"/>
            </a:pPr>
            <a:endParaRPr lang="fr-FR"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2" name="Google Shape;482;p31">
            <a:extLst>
              <a:ext uri="{FF2B5EF4-FFF2-40B4-BE49-F238E27FC236}">
                <a16:creationId xmlns:a16="http://schemas.microsoft.com/office/drawing/2014/main" id="{E6F388A4-BA05-67D6-6288-23D5FE4E0AE4}"/>
              </a:ext>
            </a:extLst>
          </p:cNvPr>
          <p:cNvSpPr/>
          <p:nvPr/>
        </p:nvSpPr>
        <p:spPr>
          <a:xfrm>
            <a:off x="5795419" y="2672795"/>
            <a:ext cx="270000" cy="300150"/>
          </a:xfrm>
          <a:prstGeom prst="downArrow">
            <a:avLst>
              <a:gd name="adj1" fmla="val 50000"/>
              <a:gd name="adj2" fmla="val 53563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31">
            <a:extLst>
              <a:ext uri="{FF2B5EF4-FFF2-40B4-BE49-F238E27FC236}">
                <a16:creationId xmlns:a16="http://schemas.microsoft.com/office/drawing/2014/main" id="{4822CC75-3079-5A1D-EF6C-95FA60DCC8C4}"/>
              </a:ext>
            </a:extLst>
          </p:cNvPr>
          <p:cNvSpPr txBox="1"/>
          <p:nvPr/>
        </p:nvSpPr>
        <p:spPr>
          <a:xfrm>
            <a:off x="4740273" y="3664239"/>
            <a:ext cx="2404125" cy="1177215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 2,4 MUI IM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Précoce (&lt; 1 an) : 2 doses </a:t>
            </a:r>
          </a:p>
          <a:p>
            <a:pPr lvl="0"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à une semaine d’intervalle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Tardive ou non datée : 3 doses 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à une semaine d’intervalle</a:t>
            </a:r>
          </a:p>
          <a:p>
            <a:pPr lvl="0"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Prévention de </a:t>
            </a:r>
            <a:r>
              <a:rPr lang="fr-FR" sz="12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la </a:t>
            </a:r>
            <a:r>
              <a:rPr lang="fr-FR" sz="1200" dirty="0">
                <a:solidFill>
                  <a:schemeClr val="tx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réaction</a:t>
            </a:r>
            <a:r>
              <a:rPr lang="fr-FR" sz="1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JH</a:t>
            </a:r>
            <a:endParaRPr sz="1200" b="1" dirty="0">
              <a:solidFill>
                <a:schemeClr val="tx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484" name="Google Shape;484;p31">
            <a:extLst>
              <a:ext uri="{FF2B5EF4-FFF2-40B4-BE49-F238E27FC236}">
                <a16:creationId xmlns:a16="http://schemas.microsoft.com/office/drawing/2014/main" id="{DA78E5BF-C564-0A00-20BE-371399D70B33}"/>
              </a:ext>
            </a:extLst>
          </p:cNvPr>
          <p:cNvSpPr/>
          <p:nvPr/>
        </p:nvSpPr>
        <p:spPr>
          <a:xfrm>
            <a:off x="8000726" y="2700807"/>
            <a:ext cx="270000" cy="270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31">
            <a:extLst>
              <a:ext uri="{FF2B5EF4-FFF2-40B4-BE49-F238E27FC236}">
                <a16:creationId xmlns:a16="http://schemas.microsoft.com/office/drawing/2014/main" id="{ED1F2F3F-BD81-5428-D482-5F41437B9B23}"/>
              </a:ext>
            </a:extLst>
          </p:cNvPr>
          <p:cNvSpPr txBox="1"/>
          <p:nvPr/>
        </p:nvSpPr>
        <p:spPr>
          <a:xfrm>
            <a:off x="7223569" y="2976075"/>
            <a:ext cx="1849050" cy="1361881"/>
          </a:xfrm>
          <a:prstGeom prst="rect">
            <a:avLst/>
          </a:prstGeom>
          <a:solidFill>
            <a:srgbClr val="FF914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Évaluer le risque avant la naissance</a:t>
            </a:r>
            <a:endParaRPr lang="fr-FR" sz="1200" b="1"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247650" algn="ctr">
              <a:spcBef>
                <a:spcPts val="0"/>
              </a:spcBef>
              <a:spcAft>
                <a:spcPts val="0"/>
              </a:spcAft>
              <a:buSzPts val="1600"/>
              <a:buFont typeface="Calibri"/>
              <a:buChar char="+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     Prélever avant J3</a:t>
            </a:r>
            <a:endParaRPr sz="1200" b="1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(TT + TNT + IgM) du NN  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endParaRPr sz="1050" b="1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TNT maternel </a:t>
            </a:r>
            <a:endParaRPr sz="105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1">
            <a:extLst>
              <a:ext uri="{FF2B5EF4-FFF2-40B4-BE49-F238E27FC236}">
                <a16:creationId xmlns:a16="http://schemas.microsoft.com/office/drawing/2014/main" id="{8C451240-A61C-410A-6F58-28E4DB5B46C3}"/>
              </a:ext>
            </a:extLst>
          </p:cNvPr>
          <p:cNvSpPr txBox="1"/>
          <p:nvPr/>
        </p:nvSpPr>
        <p:spPr>
          <a:xfrm>
            <a:off x="89156" y="2976075"/>
            <a:ext cx="1579275" cy="1361881"/>
          </a:xfrm>
          <a:prstGeom prst="rect">
            <a:avLst/>
          </a:prstGeom>
          <a:solidFill>
            <a:srgbClr val="00C395">
              <a:alpha val="24313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Sérologie (TT)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En cas de FDR au moins 1 fois/an 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ET</a:t>
            </a:r>
            <a:r>
              <a:rPr lang="fr-FR" sz="105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après chaque rapport à risque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(dès que possible ET 6 semaines plus tard)</a:t>
            </a:r>
            <a:endParaRPr sz="105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1">
            <a:extLst>
              <a:ext uri="{FF2B5EF4-FFF2-40B4-BE49-F238E27FC236}">
                <a16:creationId xmlns:a16="http://schemas.microsoft.com/office/drawing/2014/main" id="{E28D526A-4490-39CD-3B0A-C96196FCFB59}"/>
              </a:ext>
            </a:extLst>
          </p:cNvPr>
          <p:cNvSpPr txBox="1"/>
          <p:nvPr/>
        </p:nvSpPr>
        <p:spPr>
          <a:xfrm>
            <a:off x="4740273" y="5004562"/>
            <a:ext cx="2404125" cy="623217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Bilan IST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Dépistage traitement partenaires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Surveillance </a:t>
            </a:r>
            <a:r>
              <a:rPr lang="fr-FR" sz="12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foetale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8" name="Google Shape;488;p31">
            <a:extLst>
              <a:ext uri="{FF2B5EF4-FFF2-40B4-BE49-F238E27FC236}">
                <a16:creationId xmlns:a16="http://schemas.microsoft.com/office/drawing/2014/main" id="{DF35F6A5-CBDC-5C11-826B-3609E9F7DB41}"/>
              </a:ext>
            </a:extLst>
          </p:cNvPr>
          <p:cNvSpPr/>
          <p:nvPr/>
        </p:nvSpPr>
        <p:spPr>
          <a:xfrm>
            <a:off x="5934637" y="4876201"/>
            <a:ext cx="100404" cy="105500"/>
          </a:xfrm>
          <a:prstGeom prst="plus">
            <a:avLst>
              <a:gd name="adj" fmla="val 25000"/>
            </a:avLst>
          </a:prstGeom>
          <a:solidFill>
            <a:schemeClr val="dk1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31">
            <a:extLst>
              <a:ext uri="{FF2B5EF4-FFF2-40B4-BE49-F238E27FC236}">
                <a16:creationId xmlns:a16="http://schemas.microsoft.com/office/drawing/2014/main" id="{35FED901-44CE-C4A3-5371-C3FE7E8EE867}"/>
              </a:ext>
            </a:extLst>
          </p:cNvPr>
          <p:cNvSpPr txBox="1"/>
          <p:nvPr/>
        </p:nvSpPr>
        <p:spPr>
          <a:xfrm>
            <a:off x="7210725" y="4455356"/>
            <a:ext cx="1873575" cy="1177215"/>
          </a:xfrm>
          <a:prstGeom prst="rect">
            <a:avLst/>
          </a:prstGeom>
          <a:solidFill>
            <a:srgbClr val="FF914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confirmée ou probable :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Benzathine</a:t>
            </a: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pénicilline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50 000 UI/Kg/8h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Dès que possible 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penda</a:t>
            </a:r>
            <a:r>
              <a:rPr lang="fr-FR" sz="12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nt 10 à 14 jours</a:t>
            </a:r>
            <a:endParaRPr sz="788" b="1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31">
            <a:extLst>
              <a:ext uri="{FF2B5EF4-FFF2-40B4-BE49-F238E27FC236}">
                <a16:creationId xmlns:a16="http://schemas.microsoft.com/office/drawing/2014/main" id="{A1F8E4E2-7E0B-2BC2-5F54-F7833CD0BE5F}"/>
              </a:ext>
            </a:extLst>
          </p:cNvPr>
          <p:cNvSpPr/>
          <p:nvPr/>
        </p:nvSpPr>
        <p:spPr>
          <a:xfrm>
            <a:off x="765519" y="2686134"/>
            <a:ext cx="270000" cy="270000"/>
          </a:xfrm>
          <a:prstGeom prst="downArrow">
            <a:avLst>
              <a:gd name="adj1" fmla="val 49993"/>
              <a:gd name="adj2" fmla="val 50000"/>
            </a:avLst>
          </a:prstGeom>
          <a:solidFill>
            <a:srgbClr val="3F3F3F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31">
            <a:extLst>
              <a:ext uri="{FF2B5EF4-FFF2-40B4-BE49-F238E27FC236}">
                <a16:creationId xmlns:a16="http://schemas.microsoft.com/office/drawing/2014/main" id="{3A0800D4-01D5-007F-410A-C2FA5EB72B13}"/>
              </a:ext>
            </a:extLst>
          </p:cNvPr>
          <p:cNvSpPr txBox="1"/>
          <p:nvPr/>
        </p:nvSpPr>
        <p:spPr>
          <a:xfrm>
            <a:off x="58428" y="2264585"/>
            <a:ext cx="1620000" cy="438551"/>
          </a:xfrm>
          <a:prstGeom prst="rect">
            <a:avLst/>
          </a:prstGeom>
          <a:solidFill>
            <a:srgbClr val="00C395">
              <a:alpha val="24313"/>
            </a:srgb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PRÉ-CONCEPTIONNEL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6" name="Google Shape;496;p31">
            <a:extLst>
              <a:ext uri="{FF2B5EF4-FFF2-40B4-BE49-F238E27FC236}">
                <a16:creationId xmlns:a16="http://schemas.microsoft.com/office/drawing/2014/main" id="{0D0C7427-AA48-2D4E-323C-216CA2C92897}"/>
              </a:ext>
            </a:extLst>
          </p:cNvPr>
          <p:cNvSpPr txBox="1"/>
          <p:nvPr/>
        </p:nvSpPr>
        <p:spPr>
          <a:xfrm>
            <a:off x="4716430" y="2256788"/>
            <a:ext cx="2427975" cy="438551"/>
          </a:xfrm>
          <a:prstGeom prst="rect">
            <a:avLst/>
          </a:prstGeom>
          <a:solidFill>
            <a:srgbClr val="F6B26B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SYPHILIS 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MATERNELLE</a:t>
            </a: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7" name="Google Shape;497;p31">
            <a:extLst>
              <a:ext uri="{FF2B5EF4-FFF2-40B4-BE49-F238E27FC236}">
                <a16:creationId xmlns:a16="http://schemas.microsoft.com/office/drawing/2014/main" id="{1C49DD5B-A9A2-67F0-77DF-00944C128330}"/>
              </a:ext>
            </a:extLst>
          </p:cNvPr>
          <p:cNvSpPr txBox="1"/>
          <p:nvPr/>
        </p:nvSpPr>
        <p:spPr>
          <a:xfrm>
            <a:off x="4740281" y="5682769"/>
            <a:ext cx="4344075" cy="253885"/>
          </a:xfrm>
          <a:prstGeom prst="rect">
            <a:avLst/>
          </a:prstGeom>
          <a:solidFill>
            <a:srgbClr val="FEE599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Respect des règles d’asepsie et précautions contact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31">
            <a:extLst>
              <a:ext uri="{FF2B5EF4-FFF2-40B4-BE49-F238E27FC236}">
                <a16:creationId xmlns:a16="http://schemas.microsoft.com/office/drawing/2014/main" id="{2BFDCFEF-8DDF-BDBC-A513-004725F755B9}"/>
              </a:ext>
            </a:extLst>
          </p:cNvPr>
          <p:cNvSpPr txBox="1"/>
          <p:nvPr/>
        </p:nvSpPr>
        <p:spPr>
          <a:xfrm>
            <a:off x="50812" y="4428261"/>
            <a:ext cx="4610290" cy="438551"/>
          </a:xfrm>
          <a:prstGeom prst="rect">
            <a:avLst/>
          </a:prstGeom>
          <a:solidFill>
            <a:srgbClr val="BBF7FF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Informer 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femmes sur les modes de </a:t>
            </a: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transmission 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</a:pPr>
            <a:r>
              <a:rPr lang="fr-F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 </a:t>
            </a:r>
            <a:r>
              <a:rPr lang="fr-FR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prévention des IST</a:t>
            </a:r>
            <a:endParaRPr sz="105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99" name="Google Shape;499;p31">
            <a:extLst>
              <a:ext uri="{FF2B5EF4-FFF2-40B4-BE49-F238E27FC236}">
                <a16:creationId xmlns:a16="http://schemas.microsoft.com/office/drawing/2014/main" id="{741BA297-C826-333C-FA7A-6FB2D4AB16ED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79338" y="1232626"/>
            <a:ext cx="405000" cy="99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00" name="Google Shape;500;p31">
            <a:extLst>
              <a:ext uri="{FF2B5EF4-FFF2-40B4-BE49-F238E27FC236}">
                <a16:creationId xmlns:a16="http://schemas.microsoft.com/office/drawing/2014/main" id="{CD682372-5E6E-5DF5-DD5C-F43A00FEFD3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8025" y="1232626"/>
            <a:ext cx="405000" cy="99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01" name="Google Shape;501;p31">
            <a:extLst>
              <a:ext uri="{FF2B5EF4-FFF2-40B4-BE49-F238E27FC236}">
                <a16:creationId xmlns:a16="http://schemas.microsoft.com/office/drawing/2014/main" id="{520FA203-B46E-5E6C-EB60-9E52499EE33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51767" y="1228726"/>
            <a:ext cx="620786" cy="99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02" name="Google Shape;502;p31">
            <a:extLst>
              <a:ext uri="{FF2B5EF4-FFF2-40B4-BE49-F238E27FC236}">
                <a16:creationId xmlns:a16="http://schemas.microsoft.com/office/drawing/2014/main" id="{328098F9-9C5A-9EE7-7023-6782DA28CB90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09196" y="1192688"/>
            <a:ext cx="1253080" cy="9920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oneTexte 4">
            <a:extLst>
              <a:ext uri="{FF2B5EF4-FFF2-40B4-BE49-F238E27FC236}">
                <a16:creationId xmlns:a16="http://schemas.microsoft.com/office/drawing/2014/main" id="{A63BD7AC-832F-8606-3D6B-4BA208DC5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150158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Points clés</a:t>
            </a:r>
            <a:endParaRPr lang="fr-FR" b="1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E83BD6-E440-BD29-3B5D-AFAB076F1C5B}"/>
              </a:ext>
            </a:extLst>
          </p:cNvPr>
          <p:cNvSpPr/>
          <p:nvPr/>
        </p:nvSpPr>
        <p:spPr>
          <a:xfrm>
            <a:off x="50812" y="6105597"/>
            <a:ext cx="4770876" cy="646331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i="1" u="sng" dirty="0">
                <a:solidFill>
                  <a:schemeClr val="accent2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https://</a:t>
            </a:r>
            <a:r>
              <a:rPr lang="fr-FR" i="1" u="sng" dirty="0" err="1">
                <a:solidFill>
                  <a:schemeClr val="accent2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pubmed.ncbi.nlm.nih.gov</a:t>
            </a:r>
            <a:r>
              <a:rPr lang="fr-FR" i="1" u="sng" dirty="0">
                <a:solidFill>
                  <a:schemeClr val="accent2">
                    <a:lumMod val="75000"/>
                  </a:schemeClr>
                </a:solidFill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/41061819/</a:t>
            </a:r>
            <a:endParaRPr lang="fr-FR" i="1" u="sng" dirty="0">
              <a:solidFill>
                <a:schemeClr val="accent2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Délai d’application : 5 ans</a:t>
            </a:r>
          </a:p>
        </p:txBody>
      </p:sp>
      <p:pic>
        <p:nvPicPr>
          <p:cNvPr id="28" name="Google Shape;491;p31" descr="Accueil - CNGOF">
            <a:extLst>
              <a:ext uri="{FF2B5EF4-FFF2-40B4-BE49-F238E27FC236}">
                <a16:creationId xmlns:a16="http://schemas.microsoft.com/office/drawing/2014/main" id="{F3EB5FF9-7DE7-46DE-8067-6CAD72154A8D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8938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899592" y="188640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Quizz – vrai ou faux</a:t>
            </a:r>
            <a:endParaRPr lang="fr-FR" b="1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91E856-3DBE-404F-8527-64DBCC53A346}"/>
              </a:ext>
            </a:extLst>
          </p:cNvPr>
          <p:cNvSpPr txBox="1"/>
          <p:nvPr/>
        </p:nvSpPr>
        <p:spPr>
          <a:xfrm>
            <a:off x="143508" y="920621"/>
            <a:ext cx="885698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transmission transplacentaire de la syphilis débute à 16 SA et augmente avec l’âge gestationnel ?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tests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non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doivent être réalisés d’emblée quelque soit la situation clinique ?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traitement d’une syphilis précoce de la femme enceinte consiste en 1 injection de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pénicilline 2,4 MU IM ?</a:t>
            </a:r>
          </a:p>
          <a:p>
            <a:pPr lvl="0"/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prise en charge de la syphilis post-natale dépend de l’évaluation du risque de syphilis congénitale (risque élevé/nul/intermédiaire), de l’examen clinique du nouveau-né et du TT/TNT/IgM par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immunoblot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sur sérum du NN et sérologie maternelle ?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syphilis se transmet par le lait ?</a:t>
            </a:r>
          </a:p>
          <a:p>
            <a:pPr lvl="0"/>
            <a:endParaRPr lang="fr-FR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0A4A887F-9518-4CFC-8873-3708CB9B178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03632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899592" y="188640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b="1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Quizz – vrai ou faux</a:t>
            </a:r>
            <a:endParaRPr lang="fr-FR" b="1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91E856-3DBE-404F-8527-64DBCC53A346}"/>
              </a:ext>
            </a:extLst>
          </p:cNvPr>
          <p:cNvSpPr txBox="1"/>
          <p:nvPr/>
        </p:nvSpPr>
        <p:spPr>
          <a:xfrm>
            <a:off x="139877" y="908720"/>
            <a:ext cx="8856984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transmission transplacentaire de la syphilis débute à 16 SA et augmente avec l’âge gestationnel ? </a:t>
            </a:r>
            <a:r>
              <a:rPr lang="fr-FR" sz="2000" b="1" dirty="0">
                <a:solidFill>
                  <a:srgbClr val="00B05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VRAI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b="1" dirty="0">
              <a:solidFill>
                <a:srgbClr val="00B05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Les tests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et non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tréponémiques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doivent être réalisés d’emblée quelque soit la situation clinique ? </a:t>
            </a:r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FAUX -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atient symptomatique et/ou femme enceinte : TT et TNT d’emblée. Patient asymptomatique : TT, le TNT ne sera réalisé qu’en cas de positivité du TT</a:t>
            </a:r>
          </a:p>
          <a:p>
            <a:pPr lvl="0"/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Le traitement d’une syphilis précoce de la femme enceinte consiste en 1 injection de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pénicilline 2,4 MU IM ?</a:t>
            </a:r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FAUX -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doses de </a:t>
            </a:r>
            <a:r>
              <a:rPr lang="fr-FR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benzathine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pénicilline 2,4 MUI IM à 1 semaine d’intervalle </a:t>
            </a:r>
            <a:endParaRPr lang="fr-FR" sz="2000" dirty="0">
              <a:solidFill>
                <a:srgbClr val="FF0000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lvl="0"/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prise en charge de la syphilis post-natale dépend de l’évaluation du risque de syphilis congénitale (risque élevé/nul/intermédiaire), de l’examen clinique du nouveau-né et du TT/TNT/IgM par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immunoblot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sur sérum du NN et sérologie maternelle ?</a:t>
            </a:r>
            <a:r>
              <a:rPr lang="fr-FR" sz="2000" b="1" dirty="0">
                <a:solidFill>
                  <a:srgbClr val="00B05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VRAI</a:t>
            </a: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marL="342900" lvl="0" indent="-342900">
              <a:buFont typeface="Symbol" pitchFamily="2" charset="2"/>
              <a:buChar char="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La syphilis se transmet par le lait ?</a:t>
            </a:r>
            <a:r>
              <a:rPr lang="fr-FR" sz="2000" b="1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FAUX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- Transmission par voie transplacentaire hématogène in </a:t>
            </a:r>
            <a:r>
              <a:rPr lang="fr-FR" sz="200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utero ou </a:t>
            </a:r>
            <a:r>
              <a:rPr lang="fr-FR" sz="2000" dirty="0">
                <a:solidFill>
                  <a:srgbClr val="FF0000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par contact cutanéo-muqueux en per partum</a:t>
            </a:r>
          </a:p>
          <a:p>
            <a:pPr marL="342900" lvl="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pPr lvl="0"/>
            <a:endParaRPr lang="fr-FR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0A4A887F-9518-4CFC-8873-3708CB9B1780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9554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3AAEE-8478-CAFC-4912-068703F7F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>
            <a:extLst>
              <a:ext uri="{FF2B5EF4-FFF2-40B4-BE49-F238E27FC236}">
                <a16:creationId xmlns:a16="http://schemas.microsoft.com/office/drawing/2014/main" id="{427E6455-4801-A068-DA90-E41ADA6FE9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9412" y="173767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Risques d’une syphilis pendant la grossesse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FFDCE85-40E1-7EC5-AD9E-B1C2492E4A83}"/>
              </a:ext>
            </a:extLst>
          </p:cNvPr>
          <p:cNvSpPr txBox="1"/>
          <p:nvPr/>
        </p:nvSpPr>
        <p:spPr>
          <a:xfrm>
            <a:off x="23308" y="1373521"/>
            <a:ext cx="914501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Pour la mère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Ne modifie pas l’incidence, la sémiologie, l’histoire naturelle et la gravité de la 	maladie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Transmission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par voie transplacentaire hématogène in utero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ou par contact cutanéo-muqueux en per partum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  </a:t>
            </a:r>
            <a:r>
              <a:rPr lang="fr-FR" sz="2000" i="1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Pas de transmission par le lait</a:t>
            </a:r>
          </a:p>
          <a:p>
            <a:endParaRPr lang="fr-FR" sz="2000" i="1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endParaRPr lang="fr-FR" sz="20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43CF2B16-A719-BBA8-038A-F58CF93C455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93621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/>
          <p:cNvSpPr txBox="1">
            <a:spLocks noChangeArrowheads="1"/>
          </p:cNvSpPr>
          <p:nvPr/>
        </p:nvSpPr>
        <p:spPr bwMode="auto">
          <a:xfrm>
            <a:off x="959412" y="173767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Risques d’une syphilis pendant la grossesse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791E856-3DBE-404F-8527-64DBCC53A346}"/>
              </a:ext>
            </a:extLst>
          </p:cNvPr>
          <p:cNvSpPr txBox="1"/>
          <p:nvPr/>
        </p:nvSpPr>
        <p:spPr>
          <a:xfrm>
            <a:off x="23308" y="1373521"/>
            <a:ext cx="9145016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Pour le fœtus/nouveau-né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: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Le risque de transmission est fonction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de l’âge gestationnel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la transmission débute à 16 SA et augmente avec l’âge gestationnel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du stade de la syphilis maternelle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risque estimé à 60-100% en cas de syphilis primaire ou secondaire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			  à 40% en phase latente précoce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				  à 10% en phase tardive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Conséquences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perte fœtale (40%)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	- prématurité (25%)</a:t>
            </a:r>
          </a:p>
          <a:p>
            <a:pPr algn="just" defTabSz="685800" eaLnBrk="1" fontAlgn="auto" hangingPunct="1">
              <a:spcBef>
                <a:spcPts val="0"/>
              </a:spcBef>
              <a:spcAft>
                <a:spcPts val="0"/>
              </a:spcAft>
              <a:buSzPts val="1000"/>
            </a:pP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        - poids de naissance &lt; 2500 g (33%)</a:t>
            </a:r>
          </a:p>
          <a:p>
            <a:pPr marL="9525" lvl="1" indent="0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fr-FR" sz="2000" dirty="0">
                <a:solidFill>
                  <a:prstClr val="black"/>
                </a:solidFill>
                <a:latin typeface="Calibri" panose="020F0502020204030204"/>
              </a:rPr>
              <a:t>        - syphilis congénitale (SC) précoce (début avant l’âge de 2 ans) ou tardive (au-delà)</a:t>
            </a:r>
          </a:p>
        </p:txBody>
      </p:sp>
      <p:pic>
        <p:nvPicPr>
          <p:cNvPr id="3" name="Google Shape;491;p31" descr="Accueil - CNGOF">
            <a:extLst>
              <a:ext uri="{FF2B5EF4-FFF2-40B4-BE49-F238E27FC236}">
                <a16:creationId xmlns:a16="http://schemas.microsoft.com/office/drawing/2014/main" id="{00320DC8-1AD7-F3A7-D3A5-6BF50DEAD47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6123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B8CE3-6368-9B98-76AC-91D8F5A43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491;p31" descr="Accueil - CNGOF">
            <a:extLst>
              <a:ext uri="{FF2B5EF4-FFF2-40B4-BE49-F238E27FC236}">
                <a16:creationId xmlns:a16="http://schemas.microsoft.com/office/drawing/2014/main" id="{5B523ABE-F54C-610F-AA7C-3014EDB714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36866" name="ZoneTexte 4">
            <a:extLst>
              <a:ext uri="{FF2B5EF4-FFF2-40B4-BE49-F238E27FC236}">
                <a16:creationId xmlns:a16="http://schemas.microsoft.com/office/drawing/2014/main" id="{03AEAF3D-E091-4590-9038-DED92B1EC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162568"/>
            <a:ext cx="727280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Mesures de prévention de la syphilis congénitale 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5C34C8F-7687-D421-B62E-DBD7FB442AA6}"/>
              </a:ext>
            </a:extLst>
          </p:cNvPr>
          <p:cNvSpPr txBox="1"/>
          <p:nvPr/>
        </p:nvSpPr>
        <p:spPr>
          <a:xfrm>
            <a:off x="107504" y="1200809"/>
            <a:ext cx="892848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Informer les femmes avant et pendant leur grossesse sur les modes de transmission des IST et sur leur prévention</a:t>
            </a:r>
            <a:endParaRPr kumimoji="0" lang="fr-FR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Proposer un dépistage de la syphilis aux femmes en âge de procréer avec facteur de risque d'IST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en consultation pré-conceptionnelle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ET au minimum une fois par an en cas de facteur de risque persistant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ET après chaque rapport sexuel à risque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Dépister la syphilis pendant chaque grossesse, au mieux avant 10 SA</a:t>
            </a:r>
          </a:p>
          <a:p>
            <a:endParaRPr lang="fr-FR" sz="2000" kern="0" dirty="0">
              <a:solidFill>
                <a:schemeClr val="tx1"/>
              </a:solidFill>
              <a:latin typeface="Calibri" panose="020F0502020204030204" pitchFamily="34" charset="0"/>
              <a:ea typeface="ＭＳ Ｐゴシック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﻿﻿Répéter le dépistage de la syphilis pendant la grossesse en cas de changement de partenaire(s) et/ou de rapport sexuel à risque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﻿﻿</a:t>
            </a:r>
            <a:r>
              <a:rPr lang="fr-FR" sz="2000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Informer la patiente de l'importance du dépistage de son(ses) partenaire(s) en cas de facteur de risque, et de son traitement éventuel en cas de positivité de ce dépistage</a:t>
            </a:r>
          </a:p>
        </p:txBody>
      </p:sp>
    </p:spTree>
    <p:extLst>
      <p:ext uri="{BB962C8B-B14F-4D97-AF65-F5344CB8AC3E}">
        <p14:creationId xmlns:p14="http://schemas.microsoft.com/office/powerpoint/2010/main" val="273004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A67124-307B-0022-01CC-5F4D604277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491;p31" descr="Accueil - CNGOF">
            <a:extLst>
              <a:ext uri="{FF2B5EF4-FFF2-40B4-BE49-F238E27FC236}">
                <a16:creationId xmlns:a16="http://schemas.microsoft.com/office/drawing/2014/main" id="{23F225CC-A8C8-156B-7E6A-855384AE855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36866" name="ZoneTexte 4">
            <a:extLst>
              <a:ext uri="{FF2B5EF4-FFF2-40B4-BE49-F238E27FC236}">
                <a16:creationId xmlns:a16="http://schemas.microsoft.com/office/drawing/2014/main" id="{EC94F1FF-B0B4-AF13-9733-7A0B1A76F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20198"/>
            <a:ext cx="72728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Caractéristiques cliniques de la syphilis chez l’adulte et en post-natal</a:t>
            </a:r>
            <a:endParaRPr lang="fr-FR" dirty="0">
              <a:solidFill>
                <a:srgbClr val="206E87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Google Shape;88;p1">
            <a:extLst>
              <a:ext uri="{FF2B5EF4-FFF2-40B4-BE49-F238E27FC236}">
                <a16:creationId xmlns:a16="http://schemas.microsoft.com/office/drawing/2014/main" id="{FF7C470E-5183-282C-7A59-10E9476F2B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8920026"/>
              </p:ext>
            </p:extLst>
          </p:nvPr>
        </p:nvGraphicFramePr>
        <p:xfrm>
          <a:off x="107504" y="1096807"/>
          <a:ext cx="8928991" cy="57912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9749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2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38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89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30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356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347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          </a:ext>
                          </a:extLst>
                        </a:rPr>
                        <a:t>Classement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Stade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Manifestations cliniques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Délai d’apparition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Durée habituelle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Evolution 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8794">
                <a:tc rowSpan="3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Précoce</a:t>
                      </a: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(Evolution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&lt; 1 an)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Primaire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Chancre: typiquement unique, bien limité, indolore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Constant mais peut passer inaperçu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Adénopathies satellites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Neurosyphilis*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10 à 90 jours après la contamination 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</a:t>
                      </a:r>
                      <a:r>
                        <a:rPr lang="fr-FR" sz="100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</a:t>
                      </a: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édiane de </a:t>
                      </a: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          </a:ext>
                          </a:extLst>
                        </a:rPr>
                        <a:t>21</a:t>
                      </a: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jours)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2 à 6 semaines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          </a:ext>
                          </a:extLst>
                        </a:rPr>
                        <a:t>Résolution possible même sans traitement</a:t>
                      </a:r>
                      <a:endParaRPr sz="10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évolution vers une syphilis secondaire dans 25% des cas</a:t>
                      </a:r>
                      <a:endParaRPr sz="1000" u="none" strike="noStrike" cap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67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Secondaire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Dissémination systémique pléiomorphe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Eruption cutanée </a:t>
                      </a:r>
                      <a:r>
                        <a:rPr lang="fr-FR" sz="1000" u="none" strike="noStrike" cap="none" dirty="0" err="1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maculo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-papuleuse : roséole, </a:t>
                      </a:r>
                      <a:r>
                        <a:rPr lang="fr-FR" sz="10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…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Ulcération(s) muqueuse(s)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Adénopathie(s)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Lésion(s) </a:t>
                      </a:r>
                      <a:r>
                        <a:rPr lang="fr-FR" sz="1000" u="none" strike="noStrike" cap="none" dirty="0" err="1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condylomateuse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Hépatite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Néphrite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Lésion(s) ophtalmologique(s) : uvéite, …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Neurosyphilis*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Fièvre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Habituellement 2 à 12 semaines après l’apparition du  chancre 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</a:t>
                      </a:r>
                      <a:r>
                        <a:rPr lang="fr-FR" sz="10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p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ossible jusqu’à 6 mois)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3 à 12 semaines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highlight>
                          <a:srgbClr val="00FFFF"/>
                        </a:highlight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          </a:ext>
                          </a:extLst>
                        </a:rPr>
                        <a:t>Résolution possible même sans traitement</a:t>
                      </a:r>
                      <a:endParaRPr sz="10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évolution vers une syphilis tertiaire dans 30% des cas </a:t>
                      </a:r>
                      <a:endParaRPr sz="100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77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          </a:ext>
                          </a:extLst>
                        </a:rPr>
                        <a:t>Latente précoce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  <a:extLst>
                          <a:ext uri="http://customooxmlschemas.google.com/">
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        </a:ext>
                        </a:extLst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b="1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  <a:extLst>
                          <a:ext uri="http://customooxmlschemas.google.com/">
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        </a:ext>
                        </a:extLst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          </a:ext>
                          </a:extLst>
                        </a:rPr>
                        <a:t>Latente tardive</a:t>
                      </a:r>
                      <a:endParaRPr sz="1000" b="1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fr-FR" sz="1000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Asymptomatique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évolution vers une syphilis tertiaire dans 30% des cas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9671">
                <a:tc row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Tardive</a:t>
                      </a:r>
                      <a:endParaRPr sz="1000" b="1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(Evolution 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&gt; 1 an ou inconnue)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0411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b="1" u="none" strike="noStrike" cap="none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Tertiaire </a:t>
                      </a:r>
                      <a:endParaRPr sz="1000" u="none" strike="noStrike" cap="none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Cardio-vasculaire : aortite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Neurologique :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- Paralysie générale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i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- Tabes </a:t>
                      </a:r>
                      <a:r>
                        <a:rPr lang="fr-FR" sz="1000" i="1" u="none" strike="noStrike" cap="none" dirty="0" err="1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dorsalis</a:t>
                      </a:r>
                      <a:r>
                        <a:rPr lang="fr-FR" sz="1000" i="1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</a:t>
                      </a: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: dégénérescence des cordons postérieurs de la moelle spinale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Cutanée et osseuse :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Gomme(s) (lésions granulomateuses)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10 à 30 ans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5 à 7 ans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10 à 20 ans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1 à 45 ans (</a:t>
                      </a:r>
                      <a:r>
                        <a:rPr lang="fr-FR" sz="1000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m</a:t>
                      </a:r>
                      <a:r>
                        <a:rPr lang="fr-FR" sz="1000" u="none" strike="noStrike" cap="none" dirty="0"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édiane de 15 ans)</a:t>
                      </a: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000" u="none" strike="noStrike" cap="none" dirty="0"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000"/>
                        <a:buFont typeface="Calibri"/>
                        <a:buNone/>
                      </a:pPr>
                      <a:r>
                        <a:rPr lang="fr-FR" sz="1000" u="none" strike="noStrike" cap="none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En l’absence de traitement, décès possible</a:t>
                      </a:r>
                      <a:endParaRPr sz="1000" u="none" strike="noStrike" cap="none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3" name="Google Shape;90;p1">
            <a:extLst>
              <a:ext uri="{FF2B5EF4-FFF2-40B4-BE49-F238E27FC236}">
                <a16:creationId xmlns:a16="http://schemas.microsoft.com/office/drawing/2014/main" id="{5F2899D9-6420-6FED-4C81-E6A16053BF52}"/>
              </a:ext>
            </a:extLst>
          </p:cNvPr>
          <p:cNvCxnSpPr>
            <a:cxnSpLocks/>
          </p:cNvCxnSpPr>
          <p:nvPr/>
        </p:nvCxnSpPr>
        <p:spPr>
          <a:xfrm>
            <a:off x="1115616" y="4871860"/>
            <a:ext cx="864096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24295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0E3A2A-2CC8-B272-813B-7693D85B1B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oneTexte 4">
            <a:extLst>
              <a:ext uri="{FF2B5EF4-FFF2-40B4-BE49-F238E27FC236}">
                <a16:creationId xmlns:a16="http://schemas.microsoft.com/office/drawing/2014/main" id="{86B453E3-D883-C5BC-12F4-105035414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25311"/>
            <a:ext cx="72728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85800" fontAlgn="auto">
              <a:spcAft>
                <a:spcPts val="0"/>
              </a:spcAft>
              <a:defRPr/>
            </a:pPr>
            <a:r>
              <a:rPr lang="fr-FR" sz="2800" spc="-38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Diagnostic microbiologique d’une syphilis maternelle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2D91B0B-4DED-E84E-F104-249E345F17CF}"/>
              </a:ext>
            </a:extLst>
          </p:cNvPr>
          <p:cNvSpPr txBox="1"/>
          <p:nvPr/>
        </p:nvSpPr>
        <p:spPr>
          <a:xfrm>
            <a:off x="215516" y="1484784"/>
            <a:ext cx="8712968" cy="46782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→ R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epose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 la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sérologie syphilis </a:t>
            </a:r>
          </a:p>
          <a:p>
            <a:endParaRPr lang="fr-FR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 </a:t>
            </a:r>
            <a:r>
              <a:rPr lang="fr-F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tréponémiques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(TT) : TPHA, EIA,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CMIA/CLIA, </a:t>
            </a:r>
            <a:r>
              <a:rPr lang="fr-FR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Immunoblot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et Western Blot</a:t>
            </a:r>
          </a:p>
          <a:p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Tests non </a:t>
            </a:r>
            <a:r>
              <a:rPr lang="fr-FR" sz="20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tréponémiques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(TNT) : VDRL, RPR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 prescription doit mentionner les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renseignements cliniques </a:t>
            </a:r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 vont conditionner les tests réalisés :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patient symptomatique et/ou femme enceinte : TT et TNT d’emblée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patient asymptomatique : TT, le TNT ne sera réalisé qu’en cas de positivité 	du TT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endParaRPr lang="fr-F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oogle Shape;491;p31" descr="Accueil - CNGOF">
            <a:extLst>
              <a:ext uri="{FF2B5EF4-FFF2-40B4-BE49-F238E27FC236}">
                <a16:creationId xmlns:a16="http://schemas.microsoft.com/office/drawing/2014/main" id="{F603098A-D783-7A2B-5253-DB94E403BF8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2876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49DB81-92A8-568D-F3CB-640E4A956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E2EB208D-D673-CC76-FC06-22FD253A4E11}"/>
              </a:ext>
            </a:extLst>
          </p:cNvPr>
          <p:cNvSpPr txBox="1"/>
          <p:nvPr/>
        </p:nvSpPr>
        <p:spPr>
          <a:xfrm>
            <a:off x="98416" y="1021468"/>
            <a:ext cx="871296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Evolution des marqueurs sérologiques   </a:t>
            </a:r>
          </a:p>
          <a:p>
            <a:endParaRPr lang="fr-F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Google Shape;127;p2">
            <a:extLst>
              <a:ext uri="{FF2B5EF4-FFF2-40B4-BE49-F238E27FC236}">
                <a16:creationId xmlns:a16="http://schemas.microsoft.com/office/drawing/2014/main" id="{56733103-7B0C-31CE-9BCA-EDAD37AE90CE}"/>
              </a:ext>
            </a:extLst>
          </p:cNvPr>
          <p:cNvSpPr txBox="1"/>
          <p:nvPr/>
        </p:nvSpPr>
        <p:spPr>
          <a:xfrm>
            <a:off x="0" y="2094008"/>
            <a:ext cx="3662955" cy="530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105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A- En l’absence de traitement, en cas de traitement inadapté ou de tréponématose non syphilitique </a:t>
            </a:r>
          </a:p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endParaRPr lang="fr-FR" sz="900" b="1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9" name="Google Shape;127;p2">
            <a:extLst>
              <a:ext uri="{FF2B5EF4-FFF2-40B4-BE49-F238E27FC236}">
                <a16:creationId xmlns:a16="http://schemas.microsoft.com/office/drawing/2014/main" id="{BB009AEC-3C1D-293D-0584-C6C45A0EA6C2}"/>
              </a:ext>
            </a:extLst>
          </p:cNvPr>
          <p:cNvSpPr txBox="1"/>
          <p:nvPr/>
        </p:nvSpPr>
        <p:spPr>
          <a:xfrm>
            <a:off x="4308140" y="2094008"/>
            <a:ext cx="3384376" cy="230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105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B- Si traitement efficace et si réinfection </a:t>
            </a:r>
            <a:r>
              <a:rPr lang="fr-FR" sz="1050" b="1" dirty="0">
                <a:solidFill>
                  <a:schemeClr val="dk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: </a:t>
            </a:r>
          </a:p>
        </p:txBody>
      </p:sp>
      <p:sp>
        <p:nvSpPr>
          <p:cNvPr id="10" name="Google Shape;127;p2">
            <a:extLst>
              <a:ext uri="{FF2B5EF4-FFF2-40B4-BE49-F238E27FC236}">
                <a16:creationId xmlns:a16="http://schemas.microsoft.com/office/drawing/2014/main" id="{D8C2F9FF-BC79-799A-45AC-674730F5C3B7}"/>
              </a:ext>
            </a:extLst>
          </p:cNvPr>
          <p:cNvSpPr txBox="1"/>
          <p:nvPr/>
        </p:nvSpPr>
        <p:spPr>
          <a:xfrm>
            <a:off x="4021790" y="5525167"/>
            <a:ext cx="4980740" cy="900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marL="171450" indent="-171450" algn="just">
              <a:buSzPts val="1200"/>
              <a:buAutoNum type="alphaLcParenBoth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Après traitement efficace, le TNT est divisé par 4 (2 dilutions) après 3 mois de traitement. </a:t>
            </a:r>
          </a:p>
          <a:p>
            <a:pPr algn="just">
              <a:buSzPts val="1200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      Ce délai peut être allongé dans le traitement d’une syphilis tardive et en cas de co-infection VIH non  	contrôlée</a:t>
            </a:r>
            <a:endParaRPr lang="fr-FR" sz="900" dirty="0"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171450" indent="-171450" algn="just">
              <a:buSzPts val="1200"/>
              <a:buAutoNum type="alphaLcParenBoth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Certains patients correctement traités gardent un TNT faiblement positif en particulier si le traitement est instauré tardivement</a:t>
            </a:r>
          </a:p>
          <a:p>
            <a:pPr marL="171450" indent="-171450" algn="just">
              <a:buSzPts val="1200"/>
              <a:buAutoNum type="alphaLcParenBoth"/>
            </a:pP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 En cas de réinfection, le </a:t>
            </a:r>
            <a:r>
              <a:rPr lang="fr-FR" sz="900" dirty="0">
                <a:solidFill>
                  <a:srgbClr val="00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1"/>
                  </a:ext>
                </a:extLst>
              </a:rPr>
              <a:t>TNT est multiplié par au moins 4</a:t>
            </a:r>
            <a:endParaRPr sz="900" dirty="0">
              <a:solidFill>
                <a:srgbClr val="00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pic>
        <p:nvPicPr>
          <p:cNvPr id="2" name="Google Shape;491;p31" descr="Accueil - CNGOF">
            <a:extLst>
              <a:ext uri="{FF2B5EF4-FFF2-40B4-BE49-F238E27FC236}">
                <a16:creationId xmlns:a16="http://schemas.microsoft.com/office/drawing/2014/main" id="{4D8AEB61-62F4-7B0E-1183-679CF374806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A3CA64E-1156-4283-BD2A-02E69BA4F1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2628943"/>
            <a:ext cx="3914286" cy="268571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BF61567-14CC-4043-B5BC-979F4F887D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2819" y="2629403"/>
            <a:ext cx="4095238" cy="2695238"/>
          </a:xfrm>
          <a:prstGeom prst="rect">
            <a:avLst/>
          </a:prstGeom>
        </p:spPr>
      </p:pic>
      <p:sp>
        <p:nvSpPr>
          <p:cNvPr id="11" name="ZoneTexte 4">
            <a:extLst>
              <a:ext uri="{FF2B5EF4-FFF2-40B4-BE49-F238E27FC236}">
                <a16:creationId xmlns:a16="http://schemas.microsoft.com/office/drawing/2014/main" id="{84303271-F8A4-4032-8BF2-357B5A6B2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8" y="125311"/>
            <a:ext cx="727280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defTabSz="685800" fontAlgn="auto">
              <a:spcAft>
                <a:spcPts val="0"/>
              </a:spcAft>
              <a:defRPr/>
            </a:pPr>
            <a:r>
              <a:rPr lang="fr-FR" sz="2800" spc="-38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Diagnostic microbiologique d’une syphilis maternelle</a:t>
            </a:r>
          </a:p>
        </p:txBody>
      </p:sp>
    </p:spTree>
    <p:extLst>
      <p:ext uri="{BB962C8B-B14F-4D97-AF65-F5344CB8AC3E}">
        <p14:creationId xmlns:p14="http://schemas.microsoft.com/office/powerpoint/2010/main" val="3209082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>
          <a:extLst>
            <a:ext uri="{FF2B5EF4-FFF2-40B4-BE49-F238E27FC236}">
              <a16:creationId xmlns:a16="http://schemas.microsoft.com/office/drawing/2014/main" id="{9CAE95C2-71C0-7A15-60E1-891256E4F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necteur : en angle 48">
            <a:extLst>
              <a:ext uri="{FF2B5EF4-FFF2-40B4-BE49-F238E27FC236}">
                <a16:creationId xmlns:a16="http://schemas.microsoft.com/office/drawing/2014/main" id="{4F1D8CF4-C37E-BBCA-26A4-2B1865E2D461}"/>
              </a:ext>
            </a:extLst>
          </p:cNvPr>
          <p:cNvCxnSpPr>
            <a:cxnSpLocks/>
            <a:stCxn id="62" idx="2"/>
            <a:endCxn id="100" idx="3"/>
          </p:cNvCxnSpPr>
          <p:nvPr/>
        </p:nvCxnSpPr>
        <p:spPr>
          <a:xfrm rot="5400000">
            <a:off x="5232260" y="5347537"/>
            <a:ext cx="685723" cy="1978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Google Shape;228;g31b4ce767ce_4_0">
            <a:extLst>
              <a:ext uri="{FF2B5EF4-FFF2-40B4-BE49-F238E27FC236}">
                <a16:creationId xmlns:a16="http://schemas.microsoft.com/office/drawing/2014/main" id="{2FE1D908-88F6-4F45-23B1-5BC6F7802F77}"/>
              </a:ext>
            </a:extLst>
          </p:cNvPr>
          <p:cNvSpPr txBox="1"/>
          <p:nvPr/>
        </p:nvSpPr>
        <p:spPr>
          <a:xfrm>
            <a:off x="2780621" y="1203932"/>
            <a:ext cx="2668725" cy="300052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</a:t>
            </a:r>
            <a:endParaRPr sz="1050" b="1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(de préférence technique reproductible et automatisable) (a)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g31b4ce767ce_4_0">
            <a:extLst>
              <a:ext uri="{FF2B5EF4-FFF2-40B4-BE49-F238E27FC236}">
                <a16:creationId xmlns:a16="http://schemas.microsoft.com/office/drawing/2014/main" id="{8C860154-A9F7-0360-EE14-D8CDF50FAC3E}"/>
              </a:ext>
            </a:extLst>
          </p:cNvPr>
          <p:cNvSpPr txBox="1"/>
          <p:nvPr/>
        </p:nvSpPr>
        <p:spPr>
          <a:xfrm>
            <a:off x="6748154" y="1790610"/>
            <a:ext cx="12150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g31b4ce767ce_4_0">
            <a:extLst>
              <a:ext uri="{FF2B5EF4-FFF2-40B4-BE49-F238E27FC236}">
                <a16:creationId xmlns:a16="http://schemas.microsoft.com/office/drawing/2014/main" id="{E65832C3-9E5A-5300-2BF1-725EF9E08B62}"/>
              </a:ext>
            </a:extLst>
          </p:cNvPr>
          <p:cNvSpPr txBox="1"/>
          <p:nvPr/>
        </p:nvSpPr>
        <p:spPr>
          <a:xfrm>
            <a:off x="234995" y="3216796"/>
            <a:ext cx="1215000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 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g31b4ce767ce_4_0">
            <a:extLst>
              <a:ext uri="{FF2B5EF4-FFF2-40B4-BE49-F238E27FC236}">
                <a16:creationId xmlns:a16="http://schemas.microsoft.com/office/drawing/2014/main" id="{F9025B2B-1BAA-4786-6047-FFC63561FF92}"/>
              </a:ext>
            </a:extLst>
          </p:cNvPr>
          <p:cNvSpPr txBox="1"/>
          <p:nvPr/>
        </p:nvSpPr>
        <p:spPr>
          <a:xfrm>
            <a:off x="5917078" y="2109473"/>
            <a:ext cx="2877160" cy="300052"/>
          </a:xfrm>
          <a:prstGeom prst="rect">
            <a:avLst/>
          </a:prstGeom>
          <a:solidFill>
            <a:srgbClr val="D8E2F3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Sur le même sérum (b) :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quantitatif avec titrage ET </a:t>
            </a:r>
            <a:r>
              <a:rPr lang="fr-FR" sz="750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IgG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g31b4ce767ce_4_0">
            <a:extLst>
              <a:ext uri="{FF2B5EF4-FFF2-40B4-BE49-F238E27FC236}">
                <a16:creationId xmlns:a16="http://schemas.microsoft.com/office/drawing/2014/main" id="{6600514C-60A8-32D6-AD75-50CE0206226B}"/>
              </a:ext>
            </a:extLst>
          </p:cNvPr>
          <p:cNvSpPr txBox="1"/>
          <p:nvPr/>
        </p:nvSpPr>
        <p:spPr>
          <a:xfrm>
            <a:off x="196067" y="1790612"/>
            <a:ext cx="12150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5" name="Google Shape;235;g31b4ce767ce_4_0">
            <a:extLst>
              <a:ext uri="{FF2B5EF4-FFF2-40B4-BE49-F238E27FC236}">
                <a16:creationId xmlns:a16="http://schemas.microsoft.com/office/drawing/2014/main" id="{ED0A6EA3-252C-8C0B-505A-CAAA5F69B1B7}"/>
              </a:ext>
            </a:extLst>
          </p:cNvPr>
          <p:cNvCxnSpPr>
            <a:cxnSpLocks/>
            <a:stCxn id="229" idx="2"/>
            <a:endCxn id="231" idx="0"/>
          </p:cNvCxnSpPr>
          <p:nvPr/>
        </p:nvCxnSpPr>
        <p:spPr>
          <a:xfrm>
            <a:off x="7355654" y="1975246"/>
            <a:ext cx="4" cy="13422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6" name="Google Shape;236;g31b4ce767ce_4_0">
            <a:extLst>
              <a:ext uri="{FF2B5EF4-FFF2-40B4-BE49-F238E27FC236}">
                <a16:creationId xmlns:a16="http://schemas.microsoft.com/office/drawing/2014/main" id="{E9AF7551-44F6-BC54-5922-0DFDDE0F69A2}"/>
              </a:ext>
            </a:extLst>
          </p:cNvPr>
          <p:cNvSpPr txBox="1"/>
          <p:nvPr/>
        </p:nvSpPr>
        <p:spPr>
          <a:xfrm>
            <a:off x="1565857" y="2485291"/>
            <a:ext cx="1215000" cy="184636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>
                <a:solidFill>
                  <a:srgbClr val="000000"/>
                </a:solidFill>
                <a:sym typeface="Calibri"/>
              </a:rPr>
              <a:t>Absence de tréponématose</a:t>
            </a:r>
            <a:endParaRPr sz="750" kern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238" name="Google Shape;238;g31b4ce767ce_4_0">
            <a:extLst>
              <a:ext uri="{FF2B5EF4-FFF2-40B4-BE49-F238E27FC236}">
                <a16:creationId xmlns:a16="http://schemas.microsoft.com/office/drawing/2014/main" id="{2EEFF413-47F0-3046-8909-CA2BACC6754D}"/>
              </a:ext>
            </a:extLst>
          </p:cNvPr>
          <p:cNvCxnSpPr>
            <a:cxnSpLocks/>
            <a:stCxn id="232" idx="2"/>
            <a:endCxn id="236" idx="0"/>
          </p:cNvCxnSpPr>
          <p:nvPr/>
        </p:nvCxnSpPr>
        <p:spPr>
          <a:xfrm rot="16200000" flipH="1">
            <a:off x="1233441" y="1545374"/>
            <a:ext cx="510043" cy="136979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40" name="Google Shape;240;g31b4ce767ce_4_0">
            <a:extLst>
              <a:ext uri="{FF2B5EF4-FFF2-40B4-BE49-F238E27FC236}">
                <a16:creationId xmlns:a16="http://schemas.microsoft.com/office/drawing/2014/main" id="{F65D29AC-E5D3-0C7F-C7A2-8213561EEB32}"/>
              </a:ext>
            </a:extLst>
          </p:cNvPr>
          <p:cNvSpPr txBox="1"/>
          <p:nvPr/>
        </p:nvSpPr>
        <p:spPr>
          <a:xfrm>
            <a:off x="3629398" y="4891071"/>
            <a:ext cx="1215000" cy="646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 b="1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Syphilis traitée antérieurement</a:t>
            </a:r>
            <a:endParaRPr sz="750" b="0" kern="0" dirty="0">
              <a:solidFill>
                <a:srgbClr val="000000"/>
              </a:solidFill>
              <a:sym typeface="Arial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OU</a:t>
            </a:r>
            <a:endParaRPr sz="750" b="0" kern="0" dirty="0">
              <a:solidFill>
                <a:srgbClr val="000000"/>
              </a:solidFill>
              <a:sym typeface="Arial"/>
            </a:endParaRPr>
          </a:p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b="0" kern="0" dirty="0">
                <a:solidFill>
                  <a:srgbClr val="000000"/>
                </a:solidFill>
                <a:sym typeface="Calibri"/>
              </a:rPr>
              <a:t>Tréponématose non vénérienne ancienne</a:t>
            </a:r>
          </a:p>
        </p:txBody>
      </p:sp>
      <p:sp>
        <p:nvSpPr>
          <p:cNvPr id="241" name="Google Shape;241;g31b4ce767ce_4_0">
            <a:extLst>
              <a:ext uri="{FF2B5EF4-FFF2-40B4-BE49-F238E27FC236}">
                <a16:creationId xmlns:a16="http://schemas.microsoft.com/office/drawing/2014/main" id="{2495CA86-95AB-CA3B-5A41-D7A1111A2460}"/>
              </a:ext>
            </a:extLst>
          </p:cNvPr>
          <p:cNvSpPr txBox="1"/>
          <p:nvPr/>
        </p:nvSpPr>
        <p:spPr>
          <a:xfrm>
            <a:off x="7681175" y="4861010"/>
            <a:ext cx="1215000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Traitement et suivi</a:t>
            </a:r>
            <a:endParaRPr sz="75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g31b4ce767ce_4_0">
            <a:extLst>
              <a:ext uri="{FF2B5EF4-FFF2-40B4-BE49-F238E27FC236}">
                <a16:creationId xmlns:a16="http://schemas.microsoft.com/office/drawing/2014/main" id="{002C025B-6E23-65D2-5E8B-38EFECB9F944}"/>
              </a:ext>
            </a:extLst>
          </p:cNvPr>
          <p:cNvSpPr txBox="1"/>
          <p:nvPr/>
        </p:nvSpPr>
        <p:spPr>
          <a:xfrm>
            <a:off x="3629398" y="3217117"/>
            <a:ext cx="1215000" cy="530884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(à confirmer par dilutions)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Positif 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(ou non disponible)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g31b4ce767ce_4_0">
            <a:extLst>
              <a:ext uri="{FF2B5EF4-FFF2-40B4-BE49-F238E27FC236}">
                <a16:creationId xmlns:a16="http://schemas.microsoft.com/office/drawing/2014/main" id="{94BC678D-5109-4E0A-0FD4-E4C09528ABA4}"/>
              </a:ext>
            </a:extLst>
          </p:cNvPr>
          <p:cNvSpPr txBox="1"/>
          <p:nvPr/>
        </p:nvSpPr>
        <p:spPr>
          <a:xfrm>
            <a:off x="5681289" y="3225183"/>
            <a:ext cx="1215000" cy="300052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31b4ce767ce_4_0">
            <a:extLst>
              <a:ext uri="{FF2B5EF4-FFF2-40B4-BE49-F238E27FC236}">
                <a16:creationId xmlns:a16="http://schemas.microsoft.com/office/drawing/2014/main" id="{4209E5EE-77E8-F052-0E48-0E9A8CC1ADCE}"/>
              </a:ext>
            </a:extLst>
          </p:cNvPr>
          <p:cNvSpPr txBox="1"/>
          <p:nvPr/>
        </p:nvSpPr>
        <p:spPr>
          <a:xfrm>
            <a:off x="7681175" y="3221266"/>
            <a:ext cx="1215000" cy="300052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Positif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Négatif 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Arial"/>
            </a:endParaRPr>
          </a:p>
        </p:txBody>
      </p:sp>
      <p:sp>
        <p:nvSpPr>
          <p:cNvPr id="245" name="Google Shape;245;g31b4ce767ce_4_0">
            <a:extLst>
              <a:ext uri="{FF2B5EF4-FFF2-40B4-BE49-F238E27FC236}">
                <a16:creationId xmlns:a16="http://schemas.microsoft.com/office/drawing/2014/main" id="{E400BC51-1A7B-4F4F-6AB9-124D841C1861}"/>
              </a:ext>
            </a:extLst>
          </p:cNvPr>
          <p:cNvSpPr txBox="1"/>
          <p:nvPr/>
        </p:nvSpPr>
        <p:spPr>
          <a:xfrm>
            <a:off x="229550" y="5270832"/>
            <a:ext cx="1215000" cy="300052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Absence de tréponématose récente</a:t>
            </a:r>
            <a:endParaRPr sz="750" kern="0" dirty="0">
              <a:solidFill>
                <a:srgbClr val="000000"/>
              </a:solidFill>
              <a:sym typeface="Arial"/>
            </a:endParaRPr>
          </a:p>
        </p:txBody>
      </p:sp>
      <p:sp>
        <p:nvSpPr>
          <p:cNvPr id="246" name="Google Shape;246;g31b4ce767ce_4_0">
            <a:extLst>
              <a:ext uri="{FF2B5EF4-FFF2-40B4-BE49-F238E27FC236}">
                <a16:creationId xmlns:a16="http://schemas.microsoft.com/office/drawing/2014/main" id="{FD86AED1-09EA-DD0B-76E6-191A419C9C58}"/>
              </a:ext>
            </a:extLst>
          </p:cNvPr>
          <p:cNvSpPr txBox="1"/>
          <p:nvPr/>
        </p:nvSpPr>
        <p:spPr>
          <a:xfrm>
            <a:off x="231730" y="4130176"/>
            <a:ext cx="1215000" cy="530884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Répéter la sérologie une fois à J7 et/ou et prélèvement des lésions éventuelles 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8" name="Google Shape;248;g31b4ce767ce_4_0">
            <a:extLst>
              <a:ext uri="{FF2B5EF4-FFF2-40B4-BE49-F238E27FC236}">
                <a16:creationId xmlns:a16="http://schemas.microsoft.com/office/drawing/2014/main" id="{C56E6397-9459-DA7E-5903-60341ADB041C}"/>
              </a:ext>
            </a:extLst>
          </p:cNvPr>
          <p:cNvCxnSpPr>
            <a:cxnSpLocks/>
            <a:stCxn id="249" idx="2"/>
            <a:endCxn id="230" idx="0"/>
          </p:cNvCxnSpPr>
          <p:nvPr/>
        </p:nvCxnSpPr>
        <p:spPr>
          <a:xfrm rot="5400000">
            <a:off x="4017013" y="-121847"/>
            <a:ext cx="164125" cy="651316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50" name="Google Shape;250;g31b4ce767ce_4_0">
            <a:extLst>
              <a:ext uri="{FF2B5EF4-FFF2-40B4-BE49-F238E27FC236}">
                <a16:creationId xmlns:a16="http://schemas.microsoft.com/office/drawing/2014/main" id="{195DA1C0-72B0-4FB2-43A7-864D35CE507A}"/>
              </a:ext>
            </a:extLst>
          </p:cNvPr>
          <p:cNvCxnSpPr>
            <a:cxnSpLocks/>
            <a:stCxn id="249" idx="2"/>
            <a:endCxn id="242" idx="0"/>
          </p:cNvCxnSpPr>
          <p:nvPr/>
        </p:nvCxnSpPr>
        <p:spPr>
          <a:xfrm rot="5400000">
            <a:off x="5714054" y="1575516"/>
            <a:ext cx="164446" cy="3118757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51" name="Google Shape;251;g31b4ce767ce_4_0">
            <a:extLst>
              <a:ext uri="{FF2B5EF4-FFF2-40B4-BE49-F238E27FC236}">
                <a16:creationId xmlns:a16="http://schemas.microsoft.com/office/drawing/2014/main" id="{DDDA1EF1-EA65-D1D9-7354-0C07F6A8BD5A}"/>
              </a:ext>
            </a:extLst>
          </p:cNvPr>
          <p:cNvCxnSpPr>
            <a:cxnSpLocks/>
            <a:stCxn id="249" idx="2"/>
            <a:endCxn id="243" idx="0"/>
          </p:cNvCxnSpPr>
          <p:nvPr/>
        </p:nvCxnSpPr>
        <p:spPr>
          <a:xfrm rot="5400000">
            <a:off x="6735966" y="2605494"/>
            <a:ext cx="172512" cy="106686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52" name="Google Shape;252;g31b4ce767ce_4_0">
            <a:extLst>
              <a:ext uri="{FF2B5EF4-FFF2-40B4-BE49-F238E27FC236}">
                <a16:creationId xmlns:a16="http://schemas.microsoft.com/office/drawing/2014/main" id="{513802CB-A2A9-CAD6-54A1-0563BC4FE791}"/>
              </a:ext>
            </a:extLst>
          </p:cNvPr>
          <p:cNvCxnSpPr>
            <a:cxnSpLocks/>
            <a:stCxn id="249" idx="2"/>
            <a:endCxn id="244" idx="0"/>
          </p:cNvCxnSpPr>
          <p:nvPr/>
        </p:nvCxnSpPr>
        <p:spPr>
          <a:xfrm rot="16200000" flipH="1">
            <a:off x="7737868" y="2670458"/>
            <a:ext cx="168595" cy="93302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55" name="Google Shape;255;g31b4ce767ce_4_0">
            <a:extLst>
              <a:ext uri="{FF2B5EF4-FFF2-40B4-BE49-F238E27FC236}">
                <a16:creationId xmlns:a16="http://schemas.microsoft.com/office/drawing/2014/main" id="{3A476824-52D5-C31D-D0EC-5EBB185F1B3C}"/>
              </a:ext>
            </a:extLst>
          </p:cNvPr>
          <p:cNvSpPr txBox="1"/>
          <p:nvPr/>
        </p:nvSpPr>
        <p:spPr>
          <a:xfrm>
            <a:off x="7681175" y="3872835"/>
            <a:ext cx="1215000" cy="415468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 concluant :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répéter la sérologie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sans délai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g31b4ce767ce_4_0">
            <a:extLst>
              <a:ext uri="{FF2B5EF4-FFF2-40B4-BE49-F238E27FC236}">
                <a16:creationId xmlns:a16="http://schemas.microsoft.com/office/drawing/2014/main" id="{AC7D7395-7C03-68F3-77E0-484AE4524614}"/>
              </a:ext>
            </a:extLst>
          </p:cNvPr>
          <p:cNvSpPr txBox="1"/>
          <p:nvPr/>
        </p:nvSpPr>
        <p:spPr>
          <a:xfrm>
            <a:off x="6375185" y="4687885"/>
            <a:ext cx="1215000" cy="6463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Syphilis évolutive </a:t>
            </a:r>
            <a:endParaRPr sz="750" b="1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b="1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(tous stades)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Déterminer l'ancienneté de l’infection (d) et éventuelles complications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7" name="Google Shape;257;g31b4ce767ce_4_0">
            <a:extLst>
              <a:ext uri="{FF2B5EF4-FFF2-40B4-BE49-F238E27FC236}">
                <a16:creationId xmlns:a16="http://schemas.microsoft.com/office/drawing/2014/main" id="{21CD1403-2254-9571-1D8F-F5C8F779D208}"/>
              </a:ext>
            </a:extLst>
          </p:cNvPr>
          <p:cNvCxnSpPr>
            <a:cxnSpLocks/>
            <a:stCxn id="244" idx="2"/>
            <a:endCxn id="255" idx="0"/>
          </p:cNvCxnSpPr>
          <p:nvPr/>
        </p:nvCxnSpPr>
        <p:spPr>
          <a:xfrm>
            <a:off x="8288675" y="3521318"/>
            <a:ext cx="0" cy="35151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49" name="Google Shape;249;g31b4ce767ce_4_0">
            <a:extLst>
              <a:ext uri="{FF2B5EF4-FFF2-40B4-BE49-F238E27FC236}">
                <a16:creationId xmlns:a16="http://schemas.microsoft.com/office/drawing/2014/main" id="{E17BF9EA-01FD-5711-C1C3-81BC50A87434}"/>
              </a:ext>
            </a:extLst>
          </p:cNvPr>
          <p:cNvSpPr txBox="1"/>
          <p:nvPr/>
        </p:nvSpPr>
        <p:spPr>
          <a:xfrm>
            <a:off x="5917079" y="2406371"/>
            <a:ext cx="2877152" cy="6463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Examen complet (interrogatoire et examen physique)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Identifier des signes évocateurs et les facteurs de risque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i="1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 pas attendre le résultat de l’immunoblot s’il ne peut pas être disponible dans un délai court - ne raisonner que sur le 1</a:t>
            </a:r>
            <a:r>
              <a:rPr lang="fr-FR" sz="750" i="1" kern="0" baseline="300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er</a:t>
            </a:r>
            <a:r>
              <a:rPr lang="fr-FR" sz="750" i="1" kern="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TT et TNT dans ce cas</a:t>
            </a:r>
            <a:endParaRPr sz="1050" i="1" kern="0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8" name="Google Shape;258;g31b4ce767ce_4_0">
            <a:extLst>
              <a:ext uri="{FF2B5EF4-FFF2-40B4-BE49-F238E27FC236}">
                <a16:creationId xmlns:a16="http://schemas.microsoft.com/office/drawing/2014/main" id="{D52290D6-CEFC-5DAC-1C27-31B0B66EBBB4}"/>
              </a:ext>
            </a:extLst>
          </p:cNvPr>
          <p:cNvCxnSpPr>
            <a:stCxn id="255" idx="2"/>
            <a:endCxn id="241" idx="0"/>
          </p:cNvCxnSpPr>
          <p:nvPr/>
        </p:nvCxnSpPr>
        <p:spPr>
          <a:xfrm>
            <a:off x="8288675" y="4288303"/>
            <a:ext cx="0" cy="57270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61" name="Google Shape;261;g31b4ce767ce_4_0">
            <a:extLst>
              <a:ext uri="{FF2B5EF4-FFF2-40B4-BE49-F238E27FC236}">
                <a16:creationId xmlns:a16="http://schemas.microsoft.com/office/drawing/2014/main" id="{F123B06F-D584-2730-675F-FFE3B55253DC}"/>
              </a:ext>
            </a:extLst>
          </p:cNvPr>
          <p:cNvSpPr txBox="1"/>
          <p:nvPr/>
        </p:nvSpPr>
        <p:spPr>
          <a:xfrm>
            <a:off x="5681289" y="3868776"/>
            <a:ext cx="1215000" cy="1846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Traitement récent?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263" name="Google Shape;263;g31b4ce767ce_4_0">
            <a:extLst>
              <a:ext uri="{FF2B5EF4-FFF2-40B4-BE49-F238E27FC236}">
                <a16:creationId xmlns:a16="http://schemas.microsoft.com/office/drawing/2014/main" id="{E2ECDB71-2C73-B03E-8004-D87839D1D8CB}"/>
              </a:ext>
            </a:extLst>
          </p:cNvPr>
          <p:cNvSpPr txBox="1"/>
          <p:nvPr/>
        </p:nvSpPr>
        <p:spPr>
          <a:xfrm>
            <a:off x="8836425" y="3922351"/>
            <a:ext cx="307575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8" name="Google Shape;268;g31b4ce767ce_4_0">
            <a:extLst>
              <a:ext uri="{FF2B5EF4-FFF2-40B4-BE49-F238E27FC236}">
                <a16:creationId xmlns:a16="http://schemas.microsoft.com/office/drawing/2014/main" id="{C4D556A2-3A4B-2C9B-80FD-37F6A66485F3}"/>
              </a:ext>
            </a:extLst>
          </p:cNvPr>
          <p:cNvCxnSpPr>
            <a:cxnSpLocks/>
            <a:stCxn id="261" idx="2"/>
            <a:endCxn id="256" idx="0"/>
          </p:cNvCxnSpPr>
          <p:nvPr/>
        </p:nvCxnSpPr>
        <p:spPr>
          <a:xfrm rot="16200000" flipH="1">
            <a:off x="6318501" y="4023700"/>
            <a:ext cx="634473" cy="69389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69" name="Google Shape;269;g31b4ce767ce_4_0">
            <a:extLst>
              <a:ext uri="{FF2B5EF4-FFF2-40B4-BE49-F238E27FC236}">
                <a16:creationId xmlns:a16="http://schemas.microsoft.com/office/drawing/2014/main" id="{67880F1E-F5FC-632E-E6DD-D2A4DE7CC8A1}"/>
              </a:ext>
            </a:extLst>
          </p:cNvPr>
          <p:cNvCxnSpPr>
            <a:cxnSpLocks/>
            <a:stCxn id="261" idx="2"/>
            <a:endCxn id="62" idx="0"/>
          </p:cNvCxnSpPr>
          <p:nvPr/>
        </p:nvCxnSpPr>
        <p:spPr>
          <a:xfrm rot="5400000">
            <a:off x="5664057" y="4063384"/>
            <a:ext cx="634704" cy="61476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71" name="Google Shape;271;g31b4ce767ce_4_0">
            <a:extLst>
              <a:ext uri="{FF2B5EF4-FFF2-40B4-BE49-F238E27FC236}">
                <a16:creationId xmlns:a16="http://schemas.microsoft.com/office/drawing/2014/main" id="{D174E31D-7D98-0314-F5D1-3E79663B2842}"/>
              </a:ext>
            </a:extLst>
          </p:cNvPr>
          <p:cNvSpPr txBox="1"/>
          <p:nvPr/>
        </p:nvSpPr>
        <p:spPr>
          <a:xfrm>
            <a:off x="428813" y="5685788"/>
            <a:ext cx="833400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Pas de traitement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g31b4ce767ce_4_0">
            <a:extLst>
              <a:ext uri="{FF2B5EF4-FFF2-40B4-BE49-F238E27FC236}">
                <a16:creationId xmlns:a16="http://schemas.microsoft.com/office/drawing/2014/main" id="{ACE7CBB8-476E-FD72-367F-48E27148419F}"/>
              </a:ext>
            </a:extLst>
          </p:cNvPr>
          <p:cNvSpPr txBox="1"/>
          <p:nvPr/>
        </p:nvSpPr>
        <p:spPr>
          <a:xfrm>
            <a:off x="22772" y="4212472"/>
            <a:ext cx="241875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(c)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31b4ce767ce_4_0">
            <a:extLst>
              <a:ext uri="{FF2B5EF4-FFF2-40B4-BE49-F238E27FC236}">
                <a16:creationId xmlns:a16="http://schemas.microsoft.com/office/drawing/2014/main" id="{52E02EA3-5C37-3CB9-CFC5-970FBA3A1F8E}"/>
              </a:ext>
            </a:extLst>
          </p:cNvPr>
          <p:cNvSpPr txBox="1"/>
          <p:nvPr/>
        </p:nvSpPr>
        <p:spPr>
          <a:xfrm>
            <a:off x="8288153" y="4490559"/>
            <a:ext cx="244350" cy="184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(e)</a:t>
            </a:r>
            <a:endParaRPr sz="750" kern="0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308;p27">
            <a:extLst>
              <a:ext uri="{FF2B5EF4-FFF2-40B4-BE49-F238E27FC236}">
                <a16:creationId xmlns:a16="http://schemas.microsoft.com/office/drawing/2014/main" id="{F2E58210-CAFC-4B57-DEA9-D317CEBCBC28}"/>
              </a:ext>
            </a:extLst>
          </p:cNvPr>
          <p:cNvSpPr txBox="1"/>
          <p:nvPr/>
        </p:nvSpPr>
        <p:spPr>
          <a:xfrm>
            <a:off x="233043" y="4787156"/>
            <a:ext cx="1213687" cy="300052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TT Positif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TNT Négatif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671E2C63-F138-EFA5-63BD-53930161C84B}"/>
              </a:ext>
            </a:extLst>
          </p:cNvPr>
          <p:cNvCxnSpPr>
            <a:cxnSpLocks/>
            <a:stCxn id="2" idx="2"/>
            <a:endCxn id="246" idx="0"/>
          </p:cNvCxnSpPr>
          <p:nvPr/>
        </p:nvCxnSpPr>
        <p:spPr>
          <a:xfrm flipH="1">
            <a:off x="839230" y="4005040"/>
            <a:ext cx="3265" cy="125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A4EB2D5C-C645-388A-1FEE-7E8E4A878F6D}"/>
              </a:ext>
            </a:extLst>
          </p:cNvPr>
          <p:cNvCxnSpPr>
            <a:cxnSpLocks/>
            <a:stCxn id="8" idx="2"/>
            <a:endCxn id="245" idx="0"/>
          </p:cNvCxnSpPr>
          <p:nvPr/>
        </p:nvCxnSpPr>
        <p:spPr>
          <a:xfrm flipH="1">
            <a:off x="837050" y="5087208"/>
            <a:ext cx="2837" cy="183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B188AA56-471B-D63F-028A-5CD0331A9FC8}"/>
              </a:ext>
            </a:extLst>
          </p:cNvPr>
          <p:cNvCxnSpPr>
            <a:stCxn id="246" idx="2"/>
            <a:endCxn id="8" idx="0"/>
          </p:cNvCxnSpPr>
          <p:nvPr/>
        </p:nvCxnSpPr>
        <p:spPr>
          <a:xfrm>
            <a:off x="839230" y="4661060"/>
            <a:ext cx="657" cy="1260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 : en angle 44">
            <a:extLst>
              <a:ext uri="{FF2B5EF4-FFF2-40B4-BE49-F238E27FC236}">
                <a16:creationId xmlns:a16="http://schemas.microsoft.com/office/drawing/2014/main" id="{B59919AF-D2EE-00D9-BB59-5209D58DE563}"/>
              </a:ext>
            </a:extLst>
          </p:cNvPr>
          <p:cNvCxnSpPr>
            <a:cxnSpLocks/>
          </p:cNvCxnSpPr>
          <p:nvPr/>
        </p:nvCxnSpPr>
        <p:spPr>
          <a:xfrm flipV="1">
            <a:off x="290102" y="1203932"/>
            <a:ext cx="3835705" cy="3324683"/>
          </a:xfrm>
          <a:prstGeom prst="bentConnector4">
            <a:avLst>
              <a:gd name="adj1" fmla="val -4721"/>
              <a:gd name="adj2" fmla="val 106876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cteur droit avec flèche 196">
            <a:extLst>
              <a:ext uri="{FF2B5EF4-FFF2-40B4-BE49-F238E27FC236}">
                <a16:creationId xmlns:a16="http://schemas.microsoft.com/office/drawing/2014/main" id="{BE1FD357-A811-0844-AFCD-2F0DAF314076}"/>
              </a:ext>
            </a:extLst>
          </p:cNvPr>
          <p:cNvCxnSpPr>
            <a:cxnSpLocks/>
            <a:stCxn id="245" idx="2"/>
            <a:endCxn id="271" idx="0"/>
          </p:cNvCxnSpPr>
          <p:nvPr/>
        </p:nvCxnSpPr>
        <p:spPr>
          <a:xfrm>
            <a:off x="837050" y="5570884"/>
            <a:ext cx="8463" cy="114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Connecteur droit avec flèche 203">
            <a:extLst>
              <a:ext uri="{FF2B5EF4-FFF2-40B4-BE49-F238E27FC236}">
                <a16:creationId xmlns:a16="http://schemas.microsoft.com/office/drawing/2014/main" id="{335D213E-C669-4160-D06C-54C28D916424}"/>
              </a:ext>
            </a:extLst>
          </p:cNvPr>
          <p:cNvCxnSpPr>
            <a:cxnSpLocks/>
            <a:stCxn id="243" idx="2"/>
            <a:endCxn id="261" idx="0"/>
          </p:cNvCxnSpPr>
          <p:nvPr/>
        </p:nvCxnSpPr>
        <p:spPr>
          <a:xfrm>
            <a:off x="6288789" y="3525235"/>
            <a:ext cx="0" cy="3435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Connecteur : en angle 285">
            <a:extLst>
              <a:ext uri="{FF2B5EF4-FFF2-40B4-BE49-F238E27FC236}">
                <a16:creationId xmlns:a16="http://schemas.microsoft.com/office/drawing/2014/main" id="{9E1A7E3E-BE30-64A6-5205-38B2B567AA4C}"/>
              </a:ext>
            </a:extLst>
          </p:cNvPr>
          <p:cNvCxnSpPr>
            <a:cxnSpLocks/>
            <a:stCxn id="228" idx="2"/>
            <a:endCxn id="232" idx="0"/>
          </p:cNvCxnSpPr>
          <p:nvPr/>
        </p:nvCxnSpPr>
        <p:spPr>
          <a:xfrm rot="5400000">
            <a:off x="2315962" y="-8410"/>
            <a:ext cx="286628" cy="331141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necteur : en angle 289">
            <a:extLst>
              <a:ext uri="{FF2B5EF4-FFF2-40B4-BE49-F238E27FC236}">
                <a16:creationId xmlns:a16="http://schemas.microsoft.com/office/drawing/2014/main" id="{12FA9110-F4BA-7C53-58D8-422E58F3BF97}"/>
              </a:ext>
            </a:extLst>
          </p:cNvPr>
          <p:cNvCxnSpPr>
            <a:cxnSpLocks/>
            <a:stCxn id="228" idx="2"/>
            <a:endCxn id="229" idx="0"/>
          </p:cNvCxnSpPr>
          <p:nvPr/>
        </p:nvCxnSpPr>
        <p:spPr>
          <a:xfrm rot="16200000" flipH="1">
            <a:off x="5592006" y="26962"/>
            <a:ext cx="286626" cy="32406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cteur : en angle 314">
            <a:extLst>
              <a:ext uri="{FF2B5EF4-FFF2-40B4-BE49-F238E27FC236}">
                <a16:creationId xmlns:a16="http://schemas.microsoft.com/office/drawing/2014/main" id="{A11EDCAB-2BEB-75C0-E33B-4047416DF178}"/>
              </a:ext>
            </a:extLst>
          </p:cNvPr>
          <p:cNvCxnSpPr>
            <a:cxnSpLocks/>
            <a:stCxn id="255" idx="3"/>
            <a:endCxn id="228" idx="0"/>
          </p:cNvCxnSpPr>
          <p:nvPr/>
        </p:nvCxnSpPr>
        <p:spPr>
          <a:xfrm flipH="1" flipV="1">
            <a:off x="4114984" y="1203932"/>
            <a:ext cx="4781191" cy="2876637"/>
          </a:xfrm>
          <a:prstGeom prst="bentConnector4">
            <a:avLst>
              <a:gd name="adj1" fmla="val -3019"/>
              <a:gd name="adj2" fmla="val 107947"/>
            </a:avLst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Google Shape;246;g31b4ce767ce_4_0">
            <a:extLst>
              <a:ext uri="{FF2B5EF4-FFF2-40B4-BE49-F238E27FC236}">
                <a16:creationId xmlns:a16="http://schemas.microsoft.com/office/drawing/2014/main" id="{860B802C-7A63-C909-8501-D5065482D4CE}"/>
              </a:ext>
            </a:extLst>
          </p:cNvPr>
          <p:cNvSpPr txBox="1"/>
          <p:nvPr/>
        </p:nvSpPr>
        <p:spPr>
          <a:xfrm>
            <a:off x="234995" y="3704988"/>
            <a:ext cx="1215000" cy="300052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suspicion de syphilis débutante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C0300B46-73CF-D808-71CC-B5E7E2C9CF8B}"/>
              </a:ext>
            </a:extLst>
          </p:cNvPr>
          <p:cNvCxnSpPr>
            <a:cxnSpLocks/>
            <a:stCxn id="232" idx="2"/>
            <a:endCxn id="50" idx="0"/>
          </p:cNvCxnSpPr>
          <p:nvPr/>
        </p:nvCxnSpPr>
        <p:spPr>
          <a:xfrm>
            <a:off x="803567" y="1975248"/>
            <a:ext cx="0" cy="410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4149785F-2B96-D4E2-2EFA-B1C40C9E01F5}"/>
              </a:ext>
            </a:extLst>
          </p:cNvPr>
          <p:cNvCxnSpPr>
            <a:cxnSpLocks/>
            <a:stCxn id="242" idx="2"/>
            <a:endCxn id="61" idx="0"/>
          </p:cNvCxnSpPr>
          <p:nvPr/>
        </p:nvCxnSpPr>
        <p:spPr>
          <a:xfrm>
            <a:off x="4236898" y="3748001"/>
            <a:ext cx="0" cy="496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5" name="Google Shape;265;g31b4ce767ce_4_0">
            <a:extLst>
              <a:ext uri="{FF2B5EF4-FFF2-40B4-BE49-F238E27FC236}">
                <a16:creationId xmlns:a16="http://schemas.microsoft.com/office/drawing/2014/main" id="{C6F0ED69-541B-613A-0EEE-EC32B9889510}"/>
              </a:ext>
            </a:extLst>
          </p:cNvPr>
          <p:cNvSpPr txBox="1"/>
          <p:nvPr/>
        </p:nvSpPr>
        <p:spPr>
          <a:xfrm>
            <a:off x="6476864" y="4294035"/>
            <a:ext cx="33502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NON</a:t>
            </a:r>
            <a:endParaRPr sz="1050" ker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g31b4ce767ce_4_0">
            <a:extLst>
              <a:ext uri="{FF2B5EF4-FFF2-40B4-BE49-F238E27FC236}">
                <a16:creationId xmlns:a16="http://schemas.microsoft.com/office/drawing/2014/main" id="{DBF6A24C-8518-6763-2AED-C7759BAC4BE5}"/>
              </a:ext>
            </a:extLst>
          </p:cNvPr>
          <p:cNvSpPr txBox="1"/>
          <p:nvPr/>
        </p:nvSpPr>
        <p:spPr>
          <a:xfrm>
            <a:off x="5819219" y="4284089"/>
            <a:ext cx="30757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OUI</a:t>
            </a:r>
            <a:endParaRPr sz="750" kern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246;g31b4ce767ce_4_0">
            <a:extLst>
              <a:ext uri="{FF2B5EF4-FFF2-40B4-BE49-F238E27FC236}">
                <a16:creationId xmlns:a16="http://schemas.microsoft.com/office/drawing/2014/main" id="{74DB471E-179B-CB5C-CBF1-98966320FD4A}"/>
              </a:ext>
            </a:extLst>
          </p:cNvPr>
          <p:cNvSpPr txBox="1"/>
          <p:nvPr/>
        </p:nvSpPr>
        <p:spPr>
          <a:xfrm>
            <a:off x="196067" y="2385558"/>
            <a:ext cx="1215000" cy="415468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 suspicion de syphilis débutante, répéter la sérologie une fois à J7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240;g31b4ce767ce_4_0">
            <a:extLst>
              <a:ext uri="{FF2B5EF4-FFF2-40B4-BE49-F238E27FC236}">
                <a16:creationId xmlns:a16="http://schemas.microsoft.com/office/drawing/2014/main" id="{80CF7923-EB27-40A0-49C0-B710B5EDC581}"/>
              </a:ext>
            </a:extLst>
          </p:cNvPr>
          <p:cNvSpPr txBox="1"/>
          <p:nvPr/>
        </p:nvSpPr>
        <p:spPr>
          <a:xfrm>
            <a:off x="3629398" y="4244980"/>
            <a:ext cx="1215000" cy="30005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Facteur de risque d’infection récente?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F9D0800D-EEB5-982D-2C0D-BFC4C3A96989}"/>
              </a:ext>
            </a:extLst>
          </p:cNvPr>
          <p:cNvCxnSpPr>
            <a:stCxn id="2" idx="0"/>
            <a:endCxn id="2" idx="0"/>
          </p:cNvCxnSpPr>
          <p:nvPr/>
        </p:nvCxnSpPr>
        <p:spPr>
          <a:xfrm>
            <a:off x="842495" y="370498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FE38B5D-EA08-3117-D36F-443E1C69D02F}"/>
              </a:ext>
            </a:extLst>
          </p:cNvPr>
          <p:cNvCxnSpPr>
            <a:cxnSpLocks/>
            <a:endCxn id="230" idx="2"/>
          </p:cNvCxnSpPr>
          <p:nvPr/>
        </p:nvCxnSpPr>
        <p:spPr>
          <a:xfrm flipV="1">
            <a:off x="842495" y="3516848"/>
            <a:ext cx="0" cy="1508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Google Shape;240;g31b4ce767ce_4_0">
            <a:extLst>
              <a:ext uri="{FF2B5EF4-FFF2-40B4-BE49-F238E27FC236}">
                <a16:creationId xmlns:a16="http://schemas.microsoft.com/office/drawing/2014/main" id="{0A0CD12B-9180-4E60-412B-1CFED82E018C}"/>
              </a:ext>
            </a:extLst>
          </p:cNvPr>
          <p:cNvSpPr txBox="1"/>
          <p:nvPr/>
        </p:nvSpPr>
        <p:spPr>
          <a:xfrm>
            <a:off x="5066529" y="4688116"/>
            <a:ext cx="1215000" cy="4154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Facteur de risque de réinfection récente</a:t>
            </a:r>
          </a:p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defRPr/>
            </a:pPr>
            <a:r>
              <a:rPr lang="fr-FR" sz="750" kern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et/ou ascension du TNT?</a:t>
            </a:r>
            <a:endParaRPr sz="1050" kern="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2" name="Connecteur : en angle 51">
            <a:extLst>
              <a:ext uri="{FF2B5EF4-FFF2-40B4-BE49-F238E27FC236}">
                <a16:creationId xmlns:a16="http://schemas.microsoft.com/office/drawing/2014/main" id="{A505D779-3315-7372-2F14-B9681C34164A}"/>
              </a:ext>
            </a:extLst>
          </p:cNvPr>
          <p:cNvCxnSpPr>
            <a:cxnSpLocks/>
            <a:stCxn id="62" idx="2"/>
            <a:endCxn id="97" idx="1"/>
          </p:cNvCxnSpPr>
          <p:nvPr/>
        </p:nvCxnSpPr>
        <p:spPr>
          <a:xfrm rot="16200000" flipH="1">
            <a:off x="5686744" y="5090869"/>
            <a:ext cx="469830" cy="49526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Google Shape;265;g31b4ce767ce_4_0">
            <a:extLst>
              <a:ext uri="{FF2B5EF4-FFF2-40B4-BE49-F238E27FC236}">
                <a16:creationId xmlns:a16="http://schemas.microsoft.com/office/drawing/2014/main" id="{ADAA0042-7795-5364-684D-573A3C58F1BE}"/>
              </a:ext>
            </a:extLst>
          </p:cNvPr>
          <p:cNvSpPr txBox="1"/>
          <p:nvPr/>
        </p:nvSpPr>
        <p:spPr>
          <a:xfrm>
            <a:off x="5141188" y="5696989"/>
            <a:ext cx="33502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>
                <a:solidFill>
                  <a:srgbClr val="000000"/>
                </a:solidFill>
                <a:sym typeface="Calibri"/>
              </a:rPr>
              <a:t>NON</a:t>
            </a:r>
            <a:endParaRPr sz="750" kern="0">
              <a:solidFill>
                <a:srgbClr val="000000"/>
              </a:solidFill>
              <a:sym typeface="Arial"/>
            </a:endParaRPr>
          </a:p>
        </p:txBody>
      </p:sp>
      <p:sp>
        <p:nvSpPr>
          <p:cNvPr id="97" name="Google Shape;267;g31b4ce767ce_4_0">
            <a:extLst>
              <a:ext uri="{FF2B5EF4-FFF2-40B4-BE49-F238E27FC236}">
                <a16:creationId xmlns:a16="http://schemas.microsoft.com/office/drawing/2014/main" id="{38C6949A-FE9C-7776-7C88-D744D5D7E5DF}"/>
              </a:ext>
            </a:extLst>
          </p:cNvPr>
          <p:cNvSpPr txBox="1"/>
          <p:nvPr/>
        </p:nvSpPr>
        <p:spPr>
          <a:xfrm>
            <a:off x="6169289" y="5481096"/>
            <a:ext cx="30757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OUI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56E4BF71-29D6-0D96-BC11-296A328A117E}"/>
              </a:ext>
            </a:extLst>
          </p:cNvPr>
          <p:cNvCxnSpPr>
            <a:cxnSpLocks/>
          </p:cNvCxnSpPr>
          <p:nvPr/>
        </p:nvCxnSpPr>
        <p:spPr>
          <a:xfrm flipH="1" flipV="1">
            <a:off x="63949" y="2593291"/>
            <a:ext cx="135000" cy="1"/>
          </a:xfrm>
          <a:prstGeom prst="line">
            <a:avLst/>
          </a:prstGeom>
          <a:ln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205CED86-BF0F-170C-5995-4DED2FA94692}"/>
              </a:ext>
            </a:extLst>
          </p:cNvPr>
          <p:cNvCxnSpPr>
            <a:cxnSpLocks/>
            <a:stCxn id="61" idx="1"/>
            <a:endCxn id="246" idx="3"/>
          </p:cNvCxnSpPr>
          <p:nvPr/>
        </p:nvCxnSpPr>
        <p:spPr>
          <a:xfrm flipH="1">
            <a:off x="1446730" y="4395006"/>
            <a:ext cx="2182668" cy="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13C5D1A-9917-B13D-62E6-7EBD68F05BFA}"/>
              </a:ext>
            </a:extLst>
          </p:cNvPr>
          <p:cNvCxnSpPr>
            <a:cxnSpLocks/>
            <a:stCxn id="61" idx="2"/>
            <a:endCxn id="240" idx="0"/>
          </p:cNvCxnSpPr>
          <p:nvPr/>
        </p:nvCxnSpPr>
        <p:spPr>
          <a:xfrm>
            <a:off x="4236898" y="4545032"/>
            <a:ext cx="0" cy="346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Google Shape;267;g31b4ce767ce_4_0">
            <a:extLst>
              <a:ext uri="{FF2B5EF4-FFF2-40B4-BE49-F238E27FC236}">
                <a16:creationId xmlns:a16="http://schemas.microsoft.com/office/drawing/2014/main" id="{65F4C53F-BD54-F84B-95CE-FCEFE17D0E6B}"/>
              </a:ext>
            </a:extLst>
          </p:cNvPr>
          <p:cNvSpPr txBox="1"/>
          <p:nvPr/>
        </p:nvSpPr>
        <p:spPr>
          <a:xfrm>
            <a:off x="2459276" y="4303302"/>
            <a:ext cx="307575" cy="184636"/>
          </a:xfrm>
          <a:prstGeom prst="rect">
            <a:avLst/>
          </a:prstGeom>
          <a:solidFill>
            <a:srgbClr val="FBE4D4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OUI</a:t>
            </a:r>
            <a:endParaRPr sz="750" kern="0" dirty="0">
              <a:solidFill>
                <a:srgbClr val="000000"/>
              </a:solidFill>
              <a:sym typeface="Calibri"/>
            </a:endParaRPr>
          </a:p>
        </p:txBody>
      </p:sp>
      <p:sp>
        <p:nvSpPr>
          <p:cNvPr id="36" name="Google Shape;265;g31b4ce767ce_4_0">
            <a:extLst>
              <a:ext uri="{FF2B5EF4-FFF2-40B4-BE49-F238E27FC236}">
                <a16:creationId xmlns:a16="http://schemas.microsoft.com/office/drawing/2014/main" id="{3B14FB9E-2434-E2D3-6EF8-6ABBF00B087C}"/>
              </a:ext>
            </a:extLst>
          </p:cNvPr>
          <p:cNvSpPr txBox="1"/>
          <p:nvPr/>
        </p:nvSpPr>
        <p:spPr>
          <a:xfrm>
            <a:off x="4069385" y="4602915"/>
            <a:ext cx="335025" cy="184636"/>
          </a:xfrm>
          <a:prstGeom prst="rect">
            <a:avLst/>
          </a:prstGeom>
          <a:solidFill>
            <a:srgbClr val="E1EFD8"/>
          </a:solidFill>
          <a:ln>
            <a:noFill/>
          </a:ln>
        </p:spPr>
        <p:txBody>
          <a:bodyPr spcFirstLastPara="1" wrap="square" lIns="68569" tIns="34275" rIns="68569" bIns="3427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ctr">
              <a:buSzPts val="1000"/>
              <a:buNone/>
              <a:defRPr sz="1000">
                <a:solidFill>
                  <a:schemeClr val="dk1"/>
                </a:solidFill>
                <a:latin typeface="Calibri"/>
                <a:ea typeface="Calibri"/>
                <a:cs typeface="Calibri"/>
              </a:defRPr>
            </a:lvl1pPr>
          </a:lstStyle>
          <a:p>
            <a:pPr defTabSz="685800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defRPr/>
            </a:pPr>
            <a:r>
              <a:rPr lang="fr-FR" sz="750" kern="0" dirty="0">
                <a:solidFill>
                  <a:srgbClr val="000000"/>
                </a:solidFill>
                <a:sym typeface="Calibri"/>
              </a:rPr>
              <a:t>NON</a:t>
            </a:r>
            <a:endParaRPr sz="750" kern="0" dirty="0">
              <a:solidFill>
                <a:srgbClr val="000000"/>
              </a:solidFill>
              <a:sym typeface="Arial"/>
            </a:endParaRPr>
          </a:p>
        </p:txBody>
      </p:sp>
      <p:cxnSp>
        <p:nvCxnSpPr>
          <p:cNvPr id="102" name="Connecteur : en angle 101">
            <a:extLst>
              <a:ext uri="{FF2B5EF4-FFF2-40B4-BE49-F238E27FC236}">
                <a16:creationId xmlns:a16="http://schemas.microsoft.com/office/drawing/2014/main" id="{002937AD-83C1-39B3-99E9-0A0235BC25C6}"/>
              </a:ext>
            </a:extLst>
          </p:cNvPr>
          <p:cNvCxnSpPr>
            <a:cxnSpLocks/>
          </p:cNvCxnSpPr>
          <p:nvPr/>
        </p:nvCxnSpPr>
        <p:spPr>
          <a:xfrm rot="5400000">
            <a:off x="2667045" y="4178262"/>
            <a:ext cx="165021" cy="297468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 : en angle 106">
            <a:extLst>
              <a:ext uri="{FF2B5EF4-FFF2-40B4-BE49-F238E27FC236}">
                <a16:creationId xmlns:a16="http://schemas.microsoft.com/office/drawing/2014/main" id="{B59601E4-CA3E-028D-507E-054B0630CAB4}"/>
              </a:ext>
            </a:extLst>
          </p:cNvPr>
          <p:cNvCxnSpPr>
            <a:stCxn id="97" idx="3"/>
            <a:endCxn id="256" idx="2"/>
          </p:cNvCxnSpPr>
          <p:nvPr/>
        </p:nvCxnSpPr>
        <p:spPr>
          <a:xfrm flipV="1">
            <a:off x="6476864" y="5334185"/>
            <a:ext cx="505821" cy="23922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Connecteur droit avec flèche 108">
            <a:extLst>
              <a:ext uri="{FF2B5EF4-FFF2-40B4-BE49-F238E27FC236}">
                <a16:creationId xmlns:a16="http://schemas.microsoft.com/office/drawing/2014/main" id="{4FED6739-29E6-978E-2E78-AD59D7C41B20}"/>
              </a:ext>
            </a:extLst>
          </p:cNvPr>
          <p:cNvCxnSpPr>
            <a:cxnSpLocks/>
          </p:cNvCxnSpPr>
          <p:nvPr/>
        </p:nvCxnSpPr>
        <p:spPr>
          <a:xfrm flipH="1">
            <a:off x="1262213" y="5828497"/>
            <a:ext cx="3878975" cy="44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E0383FB2-0F77-137A-6C4D-C2CABC0DACF4}"/>
              </a:ext>
            </a:extLst>
          </p:cNvPr>
          <p:cNvCxnSpPr>
            <a:cxnSpLocks/>
            <a:endCxn id="241" idx="1"/>
          </p:cNvCxnSpPr>
          <p:nvPr/>
        </p:nvCxnSpPr>
        <p:spPr>
          <a:xfrm>
            <a:off x="7590185" y="4949856"/>
            <a:ext cx="90990" cy="34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re 1">
            <a:extLst>
              <a:ext uri="{FF2B5EF4-FFF2-40B4-BE49-F238E27FC236}">
                <a16:creationId xmlns:a16="http://schemas.microsoft.com/office/drawing/2014/main" id="{21741936-4556-0350-665E-B92BB30FE4E5}"/>
              </a:ext>
            </a:extLst>
          </p:cNvPr>
          <p:cNvSpPr txBox="1">
            <a:spLocks/>
          </p:cNvSpPr>
          <p:nvPr/>
        </p:nvSpPr>
        <p:spPr>
          <a:xfrm>
            <a:off x="229550" y="334645"/>
            <a:ext cx="8138097" cy="333474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685800" fontAlgn="auto">
              <a:spcAft>
                <a:spcPts val="0"/>
              </a:spcAft>
              <a:defRPr/>
            </a:pPr>
            <a:r>
              <a:rPr lang="fr-FR" sz="2800" spc="-38" dirty="0">
                <a:solidFill>
                  <a:srgbClr val="206E8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Algorithme d’interprétation</a:t>
            </a:r>
          </a:p>
        </p:txBody>
      </p:sp>
      <p:pic>
        <p:nvPicPr>
          <p:cNvPr id="4" name="Google Shape;491;p31" descr="Accueil - CNGOF">
            <a:extLst>
              <a:ext uri="{FF2B5EF4-FFF2-40B4-BE49-F238E27FC236}">
                <a16:creationId xmlns:a16="http://schemas.microsoft.com/office/drawing/2014/main" id="{7CC997C7-F996-1F30-A1F5-CF450620651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E74368A-7314-449F-BB64-CF012FB603BA}"/>
              </a:ext>
            </a:extLst>
          </p:cNvPr>
          <p:cNvSpPr txBox="1"/>
          <p:nvPr/>
        </p:nvSpPr>
        <p:spPr>
          <a:xfrm>
            <a:off x="186598" y="6021288"/>
            <a:ext cx="8679691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(a) Préciser le contexte de la grossesse sur la prescription afin que le laboratoire effectue un test de confirmation (</a:t>
            </a:r>
            <a:r>
              <a:rPr lang="fr-FR" sz="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immunoblot</a:t>
            </a: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(b) Ces examens sont en général effectués à l’initiative du biologiste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(c) Les sérologies de contrôle doivent se faire de préférence dans le même laboratoire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(d) La détermination de l’ancienneté de l’infection repose sur l’examen physique et l’interrogatoire : notion de syphilis antérieure chez la patiente ou chez son(sa) partenaire, de sérologies antérieures positives ou d’une séroconversion documentée, de syphilis traitée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(e) Dans le doute, initier le traitement. </a:t>
            </a:r>
          </a:p>
          <a:p>
            <a:pPr lv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fr-FR" sz="70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TT : test </a:t>
            </a:r>
            <a:r>
              <a:rPr lang="fr-FR" sz="700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TNT : test non </a:t>
            </a:r>
            <a:r>
              <a:rPr lang="fr-FR" sz="700" i="1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tréponémique</a:t>
            </a:r>
            <a:r>
              <a:rPr lang="fr-FR" sz="700" i="1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099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E84F3-7612-D61D-3648-0B05F3914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>
            <a:extLst>
              <a:ext uri="{FF2B5EF4-FFF2-40B4-BE49-F238E27FC236}">
                <a16:creationId xmlns:a16="http://schemas.microsoft.com/office/drawing/2014/main" id="{4DC34921-60AA-2D6D-4944-2D914912170F}"/>
              </a:ext>
            </a:extLst>
          </p:cNvPr>
          <p:cNvSpPr txBox="1">
            <a:spLocks/>
          </p:cNvSpPr>
          <p:nvPr/>
        </p:nvSpPr>
        <p:spPr>
          <a:xfrm>
            <a:off x="1619672" y="11266"/>
            <a:ext cx="8138097" cy="61998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800" dirty="0">
                <a:solidFill>
                  <a:srgbClr val="206E87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Prise en charge maternelle et obstétricale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3D39E8C1-1F96-84D2-505A-B5B998D1AE28}"/>
              </a:ext>
            </a:extLst>
          </p:cNvPr>
          <p:cNvSpPr txBox="1"/>
          <p:nvPr/>
        </p:nvSpPr>
        <p:spPr>
          <a:xfrm>
            <a:off x="197513" y="836712"/>
            <a:ext cx="874897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fr-FR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1. </a:t>
            </a:r>
            <a:r>
              <a:rPr lang="fr-FR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Examen clinique complet + bilan d’IST</a:t>
            </a:r>
          </a:p>
          <a:p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questions : </a:t>
            </a:r>
          </a:p>
          <a:p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Quel est le stade de la syphilis ?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Y-a-t-il des signes évocateurs de n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eurosyphilis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? </a:t>
            </a:r>
          </a:p>
          <a:p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Y-a-t-il une IST associée ? </a:t>
            </a:r>
          </a:p>
          <a:p>
            <a:r>
              <a:rPr lang="fr-FR" sz="2000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 La patiente est-elle allergique aux bêtalactamines ?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>
              <a:buFont typeface="Symbol" pitchFamily="2" charset="2"/>
              <a:buChar char=""/>
            </a:pPr>
            <a:endParaRPr lang="fr-FR" sz="2000" dirty="0">
              <a:solidFill>
                <a:schemeClr val="tx1"/>
              </a:solidFill>
              <a:latin typeface="Calibri" panose="020F0502020204030204" pitchFamily="34" charset="0"/>
              <a:ea typeface="Cambria" panose="02040503050406030204" pitchFamily="18" charset="0"/>
              <a:cs typeface="Calibri" panose="020F0502020204030204" pitchFamily="34" charset="0"/>
            </a:endParaRPr>
          </a:p>
          <a:p>
            <a:r>
              <a:rPr lang="fr-FR" sz="2000" b="1" kern="0" dirty="0">
                <a:solidFill>
                  <a:schemeClr val="tx1"/>
                </a:solidFill>
                <a:latin typeface="Calibri" panose="020F0502020204030204" pitchFamily="34" charset="0"/>
                <a:ea typeface="ＭＳ Ｐゴシック"/>
                <a:cs typeface="Calibri" panose="020F0502020204030204" pitchFamily="34" charset="0"/>
              </a:rPr>
              <a:t>  </a:t>
            </a:r>
            <a:endParaRPr lang="fr-FR" sz="2000" dirty="0">
              <a:solidFill>
                <a:schemeClr val="dk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</p:txBody>
      </p:sp>
      <p:pic>
        <p:nvPicPr>
          <p:cNvPr id="6" name="Google Shape;491;p31" descr="Accueil - CNGOF">
            <a:extLst>
              <a:ext uri="{FF2B5EF4-FFF2-40B4-BE49-F238E27FC236}">
                <a16:creationId xmlns:a16="http://schemas.microsoft.com/office/drawing/2014/main" id="{EAE1EACD-28CB-4156-A41B-023C95280BB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504" y="188640"/>
            <a:ext cx="1264096" cy="485413"/>
          </a:xfrm>
          <a:prstGeom prst="rect">
            <a:avLst/>
          </a:prstGeom>
          <a:solidFill>
            <a:srgbClr val="F7F7F7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458997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News Gothic MT"/>
        <a:ea typeface="ＭＳ Ｐゴシック"/>
        <a:cs typeface=""/>
      </a:majorFont>
      <a:minorFont>
        <a:latin typeface="News Gothic 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3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</TotalTime>
  <Words>3553</Words>
  <Application>Microsoft Office PowerPoint</Application>
  <PresentationFormat>Affichage à l'écran (4:3)</PresentationFormat>
  <Paragraphs>508</Paragraphs>
  <Slides>19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8" baseType="lpstr">
      <vt:lpstr>ＭＳ Ｐゴシック</vt:lpstr>
      <vt:lpstr>Arial</vt:lpstr>
      <vt:lpstr>Calibri</vt:lpstr>
      <vt:lpstr>Cambria</vt:lpstr>
      <vt:lpstr>News Gothic MT</vt:lpstr>
      <vt:lpstr>Noto Sans Symbols</vt:lpstr>
      <vt:lpstr>Symbol</vt:lpstr>
      <vt:lpstr>Times New Roman</vt:lpstr>
      <vt:lpstr>2_Office Theme</vt:lpstr>
      <vt:lpstr>             Prévention et prise en charge de la syphilis chez la femme enceinte et en périnatalité  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ESCMID Guideline for the diagnosis and management of Candida Diseases 2012: Non neutropenic adult patients</dc:title>
  <dc:creator>Benoit Guery</dc:creator>
  <cp:lastModifiedBy>VUOTTO Fanny</cp:lastModifiedBy>
  <cp:revision>772</cp:revision>
  <cp:lastPrinted>1601-01-01T00:00:00Z</cp:lastPrinted>
  <dcterms:created xsi:type="dcterms:W3CDTF">2017-04-07T09:12:46Z</dcterms:created>
  <dcterms:modified xsi:type="dcterms:W3CDTF">2025-12-26T15:46:24Z</dcterms:modified>
</cp:coreProperties>
</file>