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  <p:sldMasterId id="2147483649" r:id="rId2"/>
  </p:sldMasterIdLst>
  <p:notesMasterIdLst>
    <p:notesMasterId r:id="rId18"/>
  </p:notesMasterIdLst>
  <p:handoutMasterIdLst>
    <p:handoutMasterId r:id="rId19"/>
  </p:handoutMasterIdLst>
  <p:sldIdLst>
    <p:sldId id="257" r:id="rId3"/>
    <p:sldId id="579" r:id="rId4"/>
    <p:sldId id="585" r:id="rId5"/>
    <p:sldId id="586" r:id="rId6"/>
    <p:sldId id="587" r:id="rId7"/>
    <p:sldId id="573" r:id="rId8"/>
    <p:sldId id="575" r:id="rId9"/>
    <p:sldId id="577" r:id="rId10"/>
    <p:sldId id="576" r:id="rId11"/>
    <p:sldId id="578" r:id="rId12"/>
    <p:sldId id="580" r:id="rId13"/>
    <p:sldId id="581" r:id="rId14"/>
    <p:sldId id="582" r:id="rId15"/>
    <p:sldId id="583" r:id="rId16"/>
    <p:sldId id="584" r:id="rId17"/>
  </p:sldIdLst>
  <p:sldSz cx="9144000" cy="6858000" type="screen4x3"/>
  <p:notesSz cx="6858000" cy="9144000"/>
  <p:defaultTextStyle>
    <a:defPPr>
      <a:defRPr lang="en-GB"/>
    </a:defPPr>
    <a:lvl1pPr algn="l" defTabSz="449096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1pPr>
    <a:lvl2pPr marL="742674" indent="-285645" algn="l" defTabSz="449096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2pPr>
    <a:lvl3pPr marL="1142576" indent="-228515" algn="l" defTabSz="449096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3pPr>
    <a:lvl4pPr marL="1599605" indent="-228515" algn="l" defTabSz="449096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4pPr>
    <a:lvl5pPr marL="2056637" indent="-228515" algn="l" defTabSz="449096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5pPr>
    <a:lvl6pPr marL="2285151" algn="l" defTabSz="914059" rtl="0" eaLnBrk="1" latinLnBrk="0" hangingPunct="1"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6pPr>
    <a:lvl7pPr marL="2742181" algn="l" defTabSz="914059" rtl="0" eaLnBrk="1" latinLnBrk="0" hangingPunct="1"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7pPr>
    <a:lvl8pPr marL="3199211" algn="l" defTabSz="914059" rtl="0" eaLnBrk="1" latinLnBrk="0" hangingPunct="1"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8pPr>
    <a:lvl9pPr marL="3656241" algn="l" defTabSz="914059" rtl="0" eaLnBrk="1" latinLnBrk="0" hangingPunct="1"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tine Selton" initials="CS" lastIdx="30" clrIdx="0"/>
  <p:cmAuthor id="2" name="BONNET Eric" initials="BE" lastIdx="1" clrIdx="1"/>
  <p:cmAuthor id="3" name="Sylvain" initials="S" lastIdx="2" clrIdx="2"/>
  <p:cmAuthor id="4" name="BERNARD CASTAN" initials="" lastIdx="2" clrIdx="3"/>
  <p:cmAuthor id="5" name="Rémy Gauzit" initials="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DCEB"/>
    <a:srgbClr val="424242"/>
    <a:srgbClr val="2C7C9F"/>
    <a:srgbClr val="74B3C4"/>
    <a:srgbClr val="DBECF3"/>
    <a:srgbClr val="66CC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86" autoAdjust="0"/>
    <p:restoredTop sz="95047" autoAdjust="0"/>
  </p:normalViewPr>
  <p:slideViewPr>
    <p:cSldViewPr>
      <p:cViewPr varScale="1">
        <p:scale>
          <a:sx n="122" d="100"/>
          <a:sy n="122" d="100"/>
        </p:scale>
        <p:origin x="1408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572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51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endParaRPr lang="fr-FR"/>
          </a:p>
        </p:txBody>
      </p:sp>
      <p:sp>
        <p:nvSpPr>
          <p:cNvPr id="1048852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3B8A98A-D98B-4F15-832B-94AE7AFC6B6D}" type="datetimeFigureOut">
              <a:rPr lang="fr-FR" altLang="fr-FR"/>
              <a:pPr/>
              <a:t>01/12/2019</a:t>
            </a:fld>
            <a:endParaRPr lang="fr-FR" altLang="fr-FR"/>
          </a:p>
        </p:txBody>
      </p:sp>
      <p:sp>
        <p:nvSpPr>
          <p:cNvPr id="1048853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endParaRPr lang="fr-FR"/>
          </a:p>
        </p:txBody>
      </p:sp>
      <p:sp>
        <p:nvSpPr>
          <p:cNvPr id="1048854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431206B-1D26-42C7-B32B-FCE61537875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44258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>
            <a:noFill/>
          </a:ln>
        </p:spPr>
      </p:sp>
      <p:sp>
        <p:nvSpPr>
          <p:cNvPr id="10488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9806144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09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ＭＳ Ｐゴシック" charset="0"/>
      </a:defRPr>
    </a:lvl1pPr>
    <a:lvl2pPr marL="742674" indent="-285645" algn="l" defTabSz="44909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2pPr>
    <a:lvl3pPr marL="1142576" indent="-228515" algn="l" defTabSz="44909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3pPr>
    <a:lvl4pPr marL="1599605" indent="-228515" algn="l" defTabSz="44909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4pPr>
    <a:lvl5pPr marL="2056637" indent="-228515" algn="l" defTabSz="44909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5pPr>
    <a:lvl6pPr marL="2285151" algn="l" defTabSz="9140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181" algn="l" defTabSz="9140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211" algn="l" defTabSz="9140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241" algn="l" defTabSz="9140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7" name="Titr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1048778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0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1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2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1048779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A78D-B913-4C5D-96AD-B6296D34E140}" type="datetimeFigureOut">
              <a:rPr lang="fr-FR" altLang="fr-FR"/>
              <a:pPr/>
              <a:t>01/12/2019</a:t>
            </a:fld>
            <a:endParaRPr lang="fr-FR" altLang="fr-FR"/>
          </a:p>
        </p:txBody>
      </p:sp>
      <p:sp>
        <p:nvSpPr>
          <p:cNvPr id="1048780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781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643DE-7926-41F2-A5BE-F8861B37D898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1048794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4879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DFE8-7CA3-42A0-A5D8-4D8A79521168}" type="datetimeFigureOut">
              <a:rPr lang="fr-FR" altLang="fr-FR"/>
              <a:pPr/>
              <a:t>01/12/2019</a:t>
            </a:fld>
            <a:endParaRPr lang="fr-FR" altLang="fr-FR"/>
          </a:p>
        </p:txBody>
      </p:sp>
      <p:sp>
        <p:nvSpPr>
          <p:cNvPr id="104879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79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2D5C5-56ED-4889-9EE1-793C1D951D91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9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1048770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48771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F7EBF-6218-4B3C-A443-A303A3572A6A}" type="datetimeFigureOut">
              <a:rPr lang="fr-FR" altLang="fr-FR"/>
              <a:pPr/>
              <a:t>01/12/2019</a:t>
            </a:fld>
            <a:endParaRPr lang="fr-FR" altLang="fr-FR"/>
          </a:p>
        </p:txBody>
      </p:sp>
      <p:sp>
        <p:nvSpPr>
          <p:cNvPr id="1048772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773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767A-15DD-4C03-95CC-7AB54C5D5AA4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</a:lvl1pPr>
            <a:lvl2pPr marL="457029" indent="0" algn="ctr">
              <a:buNone/>
            </a:lvl2pPr>
            <a:lvl3pPr marL="914059" indent="0" algn="ctr">
              <a:buNone/>
            </a:lvl3pPr>
            <a:lvl4pPr marL="1371090" indent="0" algn="ctr">
              <a:buNone/>
            </a:lvl4pPr>
            <a:lvl5pPr marL="1828120" indent="0" algn="ctr">
              <a:buNone/>
            </a:lvl5pPr>
            <a:lvl6pPr marL="2285151" indent="0" algn="ctr">
              <a:buNone/>
            </a:lvl6pPr>
            <a:lvl7pPr marL="2742181" indent="0" algn="ctr">
              <a:buNone/>
            </a:lvl7pPr>
            <a:lvl8pPr marL="3199211" indent="0" algn="ctr">
              <a:buNone/>
            </a:lvl8pPr>
            <a:lvl9pPr marL="3656241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1048583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584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1048585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fld id="{42F6FFD9-7142-474F-AD77-0502B18F347E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Title 1"/>
          <p:cNvSpPr>
            <a:spLocks noGrp="1"/>
          </p:cNvSpPr>
          <p:nvPr>
            <p:ph type="title"/>
          </p:nvPr>
        </p:nvSpPr>
        <p:spPr>
          <a:xfrm>
            <a:off x="549275" y="137398"/>
            <a:ext cx="8040688" cy="936104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1048590" name="Content Placeholder 2"/>
          <p:cNvSpPr>
            <a:spLocks noGrp="1"/>
          </p:cNvSpPr>
          <p:nvPr>
            <p:ph idx="1"/>
          </p:nvPr>
        </p:nvSpPr>
        <p:spPr>
          <a:xfrm>
            <a:off x="549275" y="1268761"/>
            <a:ext cx="8040688" cy="46732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1048591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592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fld id="{C7C3D655-8021-4EAC-BD55-E7A10A9A1F6C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39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1048840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029" indent="0">
              <a:buNone/>
              <a:defRPr sz="1800"/>
            </a:lvl2pPr>
            <a:lvl3pPr marL="914059" indent="0">
              <a:buNone/>
              <a:defRPr sz="1600"/>
            </a:lvl3pPr>
            <a:lvl4pPr marL="1371090" indent="0">
              <a:buNone/>
              <a:defRPr sz="1400"/>
            </a:lvl4pPr>
            <a:lvl5pPr marL="1828120" indent="0">
              <a:buNone/>
              <a:defRPr sz="1400"/>
            </a:lvl5pPr>
            <a:lvl6pPr marL="2285151" indent="0">
              <a:buNone/>
              <a:defRPr sz="1400"/>
            </a:lvl6pPr>
            <a:lvl7pPr marL="2742181" indent="0">
              <a:buNone/>
              <a:defRPr sz="1400"/>
            </a:lvl7pPr>
            <a:lvl8pPr marL="3199211" indent="0">
              <a:buNone/>
              <a:defRPr sz="1400"/>
            </a:lvl8pPr>
            <a:lvl9pPr marL="3656241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841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842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1048843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fld id="{F1DDBFA9-528D-4173-AF06-0137C2F50C92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1048805" name="Content Placeholder 2"/>
          <p:cNvSpPr>
            <a:spLocks noGrp="1"/>
          </p:cNvSpPr>
          <p:nvPr>
            <p:ph sz="half" idx="1"/>
          </p:nvPr>
        </p:nvSpPr>
        <p:spPr>
          <a:xfrm>
            <a:off x="549278" y="1600203"/>
            <a:ext cx="3943350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1048806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3"/>
            <a:ext cx="3944938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1048807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808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1048809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fld id="{91A516D7-CD86-4EE6-934A-07664D1A4C48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2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1048821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29" indent="0">
              <a:buNone/>
              <a:defRPr sz="2000" b="1"/>
            </a:lvl2pPr>
            <a:lvl3pPr marL="914059" indent="0">
              <a:buNone/>
              <a:defRPr sz="1800" b="1"/>
            </a:lvl3pPr>
            <a:lvl4pPr marL="1371090" indent="0">
              <a:buNone/>
              <a:defRPr sz="1600" b="1"/>
            </a:lvl4pPr>
            <a:lvl5pPr marL="1828120" indent="0">
              <a:buNone/>
              <a:defRPr sz="1600" b="1"/>
            </a:lvl5pPr>
            <a:lvl6pPr marL="2285151" indent="0">
              <a:buNone/>
              <a:defRPr sz="1600" b="1"/>
            </a:lvl6pPr>
            <a:lvl7pPr marL="2742181" indent="0">
              <a:buNone/>
              <a:defRPr sz="1600" b="1"/>
            </a:lvl7pPr>
            <a:lvl8pPr marL="3199211" indent="0">
              <a:buNone/>
              <a:defRPr sz="1600" b="1"/>
            </a:lvl8pPr>
            <a:lvl9pPr marL="365624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822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104882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29" indent="0">
              <a:buNone/>
              <a:defRPr sz="2000" b="1"/>
            </a:lvl2pPr>
            <a:lvl3pPr marL="914059" indent="0">
              <a:buNone/>
              <a:defRPr sz="1800" b="1"/>
            </a:lvl3pPr>
            <a:lvl4pPr marL="1371090" indent="0">
              <a:buNone/>
              <a:defRPr sz="1600" b="1"/>
            </a:lvl4pPr>
            <a:lvl5pPr marL="1828120" indent="0">
              <a:buNone/>
              <a:defRPr sz="1600" b="1"/>
            </a:lvl5pPr>
            <a:lvl6pPr marL="2285151" indent="0">
              <a:buNone/>
              <a:defRPr sz="1600" b="1"/>
            </a:lvl6pPr>
            <a:lvl7pPr marL="2742181" indent="0">
              <a:buNone/>
              <a:defRPr sz="1600" b="1"/>
            </a:lvl7pPr>
            <a:lvl8pPr marL="3199211" indent="0">
              <a:buNone/>
              <a:defRPr sz="1600" b="1"/>
            </a:lvl8pPr>
            <a:lvl9pPr marL="365624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824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6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1048825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826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1048827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fld id="{C5E5F5B5-72DE-4B6F-A441-FB219A3C47E7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1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1048817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818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1048819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fld id="{BFA855A6-13A9-4C14-9737-18E02B13C715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653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1048654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fld id="{B5A1FD75-A237-443F-A54A-2AF66F85D4EA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10" name="Title 1"/>
          <p:cNvSpPr>
            <a:spLocks noGrp="1"/>
          </p:cNvSpPr>
          <p:nvPr>
            <p:ph type="title"/>
          </p:nvPr>
        </p:nvSpPr>
        <p:spPr>
          <a:xfrm>
            <a:off x="457203" y="273051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1048811" name="Content Placeholder 2"/>
          <p:cNvSpPr>
            <a:spLocks noGrp="1"/>
          </p:cNvSpPr>
          <p:nvPr>
            <p:ph idx="1"/>
          </p:nvPr>
        </p:nvSpPr>
        <p:spPr>
          <a:xfrm>
            <a:off x="3575052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1048812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29" indent="0">
              <a:buNone/>
              <a:defRPr sz="1200"/>
            </a:lvl2pPr>
            <a:lvl3pPr marL="914059" indent="0">
              <a:buNone/>
              <a:defRPr sz="1000"/>
            </a:lvl3pPr>
            <a:lvl4pPr marL="1371090" indent="0">
              <a:buNone/>
              <a:defRPr sz="900"/>
            </a:lvl4pPr>
            <a:lvl5pPr marL="1828120" indent="0">
              <a:buNone/>
              <a:defRPr sz="900"/>
            </a:lvl5pPr>
            <a:lvl6pPr marL="2285151" indent="0">
              <a:buNone/>
              <a:defRPr sz="900"/>
            </a:lvl6pPr>
            <a:lvl7pPr marL="2742181" indent="0">
              <a:buNone/>
              <a:defRPr sz="900"/>
            </a:lvl7pPr>
            <a:lvl8pPr marL="3199211" indent="0">
              <a:buNone/>
              <a:defRPr sz="900"/>
            </a:lvl8pPr>
            <a:lvl9pPr marL="365624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813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814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1048815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fld id="{F96460C4-3C30-416F-A182-00414182C611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104875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4875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8DC52-D453-4A3A-B19D-5EFED54C32B9}" type="datetimeFigureOut">
              <a:rPr lang="fr-FR" altLang="fr-FR"/>
              <a:pPr/>
              <a:t>01/12/2019</a:t>
            </a:fld>
            <a:endParaRPr lang="fr-FR" altLang="fr-FR"/>
          </a:p>
        </p:txBody>
      </p:sp>
      <p:sp>
        <p:nvSpPr>
          <p:cNvPr id="104875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75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DC3E2-19DF-4E88-B47F-8DDE9FA3A672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33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1048834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029" indent="0">
              <a:buNone/>
              <a:defRPr sz="2800"/>
            </a:lvl2pPr>
            <a:lvl3pPr marL="914059" indent="0">
              <a:buNone/>
              <a:defRPr sz="2400"/>
            </a:lvl3pPr>
            <a:lvl4pPr marL="1371090" indent="0">
              <a:buNone/>
              <a:defRPr sz="2000"/>
            </a:lvl4pPr>
            <a:lvl5pPr marL="1828120" indent="0">
              <a:buNone/>
              <a:defRPr sz="2000"/>
            </a:lvl5pPr>
            <a:lvl6pPr marL="2285151" indent="0">
              <a:buNone/>
              <a:defRPr sz="2000"/>
            </a:lvl6pPr>
            <a:lvl7pPr marL="2742181" indent="0">
              <a:buNone/>
              <a:defRPr sz="2000"/>
            </a:lvl7pPr>
            <a:lvl8pPr marL="3199211" indent="0">
              <a:buNone/>
              <a:defRPr sz="2000"/>
            </a:lvl8pPr>
            <a:lvl9pPr marL="3656241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1048835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29" indent="0">
              <a:buNone/>
              <a:defRPr sz="1200"/>
            </a:lvl2pPr>
            <a:lvl3pPr marL="914059" indent="0">
              <a:buNone/>
              <a:defRPr sz="1000"/>
            </a:lvl3pPr>
            <a:lvl4pPr marL="1371090" indent="0">
              <a:buNone/>
              <a:defRPr sz="900"/>
            </a:lvl4pPr>
            <a:lvl5pPr marL="1828120" indent="0">
              <a:buNone/>
              <a:defRPr sz="900"/>
            </a:lvl5pPr>
            <a:lvl6pPr marL="2285151" indent="0">
              <a:buNone/>
              <a:defRPr sz="900"/>
            </a:lvl6pPr>
            <a:lvl7pPr marL="2742181" indent="0">
              <a:buNone/>
              <a:defRPr sz="900"/>
            </a:lvl7pPr>
            <a:lvl8pPr marL="3199211" indent="0">
              <a:buNone/>
              <a:defRPr sz="900"/>
            </a:lvl8pPr>
            <a:lvl9pPr marL="365624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836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837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1048838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fld id="{E4BE3652-3289-4D10-9E27-D075E1EB3BDD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2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104882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1048830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831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1048832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fld id="{AF73607F-1AB6-49CB-8D1B-4CCF23C48B9E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44" name="Vertical Title 1"/>
          <p:cNvSpPr>
            <a:spLocks noGrp="1"/>
          </p:cNvSpPr>
          <p:nvPr>
            <p:ph type="title" orient="vert"/>
          </p:nvPr>
        </p:nvSpPr>
        <p:spPr>
          <a:xfrm>
            <a:off x="6580191" y="-50797"/>
            <a:ext cx="2009775" cy="5992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104884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8" y="-50797"/>
            <a:ext cx="5878513" cy="5992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1048846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847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1048848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fld id="{6C072E1E-38DA-4EAB-AFAE-293893847EBB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8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1048789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2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05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0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1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1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1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21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24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48790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02444-8FE4-4458-B7C8-805600567131}" type="datetimeFigureOut">
              <a:rPr lang="fr-FR" altLang="fr-FR"/>
              <a:pPr/>
              <a:t>01/12/2019</a:t>
            </a:fld>
            <a:endParaRPr lang="fr-FR" altLang="fr-FR"/>
          </a:p>
        </p:txBody>
      </p:sp>
      <p:sp>
        <p:nvSpPr>
          <p:cNvPr id="1048791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792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F4B9F-D631-47DC-96F3-E9CD63022A1D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1048747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48748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48749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BCF39-6C02-43CD-8EAA-3E1FCCCF964A}" type="datetimeFigureOut">
              <a:rPr lang="fr-FR" altLang="fr-FR"/>
              <a:pPr/>
              <a:t>01/12/2019</a:t>
            </a:fld>
            <a:endParaRPr lang="fr-FR" altLang="fr-FR"/>
          </a:p>
        </p:txBody>
      </p:sp>
      <p:sp>
        <p:nvSpPr>
          <p:cNvPr id="1048750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751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F34E-2398-4D41-9EB6-BD35490572E5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7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1048758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29" indent="0">
              <a:buNone/>
              <a:defRPr sz="2000" b="1"/>
            </a:lvl2pPr>
            <a:lvl3pPr marL="914059" indent="0">
              <a:buNone/>
              <a:defRPr sz="1800" b="1"/>
            </a:lvl3pPr>
            <a:lvl4pPr marL="1371090" indent="0">
              <a:buNone/>
              <a:defRPr sz="1600" b="1"/>
            </a:lvl4pPr>
            <a:lvl5pPr marL="1828120" indent="0">
              <a:buNone/>
              <a:defRPr sz="1600" b="1"/>
            </a:lvl5pPr>
            <a:lvl6pPr marL="2285151" indent="0">
              <a:buNone/>
              <a:defRPr sz="1600" b="1"/>
            </a:lvl6pPr>
            <a:lvl7pPr marL="2742181" indent="0">
              <a:buNone/>
              <a:defRPr sz="1600" b="1"/>
            </a:lvl7pPr>
            <a:lvl8pPr marL="3199211" indent="0">
              <a:buNone/>
              <a:defRPr sz="1600" b="1"/>
            </a:lvl8pPr>
            <a:lvl9pPr marL="3656241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48759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48760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29" indent="0">
              <a:buNone/>
              <a:defRPr sz="2000" b="1"/>
            </a:lvl2pPr>
            <a:lvl3pPr marL="914059" indent="0">
              <a:buNone/>
              <a:defRPr sz="1800" b="1"/>
            </a:lvl3pPr>
            <a:lvl4pPr marL="1371090" indent="0">
              <a:buNone/>
              <a:defRPr sz="1600" b="1"/>
            </a:lvl4pPr>
            <a:lvl5pPr marL="1828120" indent="0">
              <a:buNone/>
              <a:defRPr sz="1600" b="1"/>
            </a:lvl5pPr>
            <a:lvl6pPr marL="2285151" indent="0">
              <a:buNone/>
              <a:defRPr sz="1600" b="1"/>
            </a:lvl6pPr>
            <a:lvl7pPr marL="2742181" indent="0">
              <a:buNone/>
              <a:defRPr sz="1600" b="1"/>
            </a:lvl7pPr>
            <a:lvl8pPr marL="3199211" indent="0">
              <a:buNone/>
              <a:defRPr sz="1600" b="1"/>
            </a:lvl8pPr>
            <a:lvl9pPr marL="3656241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48761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6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4876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8F859-15CF-42D3-927B-10E238AF0267}" type="datetimeFigureOut">
              <a:rPr lang="fr-FR" altLang="fr-FR"/>
              <a:pPr/>
              <a:t>01/12/2019</a:t>
            </a:fld>
            <a:endParaRPr lang="fr-FR" altLang="fr-FR"/>
          </a:p>
        </p:txBody>
      </p:sp>
      <p:sp>
        <p:nvSpPr>
          <p:cNvPr id="104876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76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10A8-75FF-4667-92EE-975B0C4355BE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1048766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837F8-61C3-4B1C-AF4E-986498792F24}" type="datetimeFigureOut">
              <a:rPr lang="fr-FR" altLang="fr-FR"/>
              <a:pPr/>
              <a:t>01/12/2019</a:t>
            </a:fld>
            <a:endParaRPr lang="fr-FR" altLang="fr-FR"/>
          </a:p>
        </p:txBody>
      </p:sp>
      <p:sp>
        <p:nvSpPr>
          <p:cNvPr id="1048767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76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4649B-28F1-48B7-B8CF-883EEE0070F9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ED62A-D5BA-4195-9ECD-C9EC48AC3B61}" type="datetimeFigureOut">
              <a:rPr lang="fr-FR" altLang="fr-FR"/>
              <a:pPr/>
              <a:t>01/12/2019</a:t>
            </a:fld>
            <a:endParaRPr lang="fr-FR" altLang="fr-FR"/>
          </a:p>
        </p:txBody>
      </p:sp>
      <p:sp>
        <p:nvSpPr>
          <p:cNvPr id="104877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77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990F0-2A18-441E-B63F-71DB2A8B8370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8" name="Titre 1"/>
          <p:cNvSpPr>
            <a:spLocks noGrp="1"/>
          </p:cNvSpPr>
          <p:nvPr>
            <p:ph type="title"/>
          </p:nvPr>
        </p:nvSpPr>
        <p:spPr>
          <a:xfrm>
            <a:off x="457203" y="273051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1048799" name="Espace réservé du contenu 2"/>
          <p:cNvSpPr>
            <a:spLocks noGrp="1"/>
          </p:cNvSpPr>
          <p:nvPr>
            <p:ph idx="1"/>
          </p:nvPr>
        </p:nvSpPr>
        <p:spPr>
          <a:xfrm>
            <a:off x="3575052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48800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3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29" indent="0">
              <a:buNone/>
              <a:defRPr sz="1200"/>
            </a:lvl2pPr>
            <a:lvl3pPr marL="914059" indent="0">
              <a:buNone/>
              <a:defRPr sz="1000"/>
            </a:lvl3pPr>
            <a:lvl4pPr marL="1371090" indent="0">
              <a:buNone/>
              <a:defRPr sz="900"/>
            </a:lvl4pPr>
            <a:lvl5pPr marL="1828120" indent="0">
              <a:buNone/>
              <a:defRPr sz="900"/>
            </a:lvl5pPr>
            <a:lvl6pPr marL="2285151" indent="0">
              <a:buNone/>
              <a:defRPr sz="900"/>
            </a:lvl6pPr>
            <a:lvl7pPr marL="2742181" indent="0">
              <a:buNone/>
              <a:defRPr sz="900"/>
            </a:lvl7pPr>
            <a:lvl8pPr marL="3199211" indent="0">
              <a:buNone/>
              <a:defRPr sz="900"/>
            </a:lvl8pPr>
            <a:lvl9pPr marL="3656241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48801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6F6CA-572D-426C-AFE8-8DC3B1E3B608}" type="datetimeFigureOut">
              <a:rPr lang="fr-FR" altLang="fr-FR"/>
              <a:pPr/>
              <a:t>01/12/2019</a:t>
            </a:fld>
            <a:endParaRPr lang="fr-FR" altLang="fr-FR"/>
          </a:p>
        </p:txBody>
      </p:sp>
      <p:sp>
        <p:nvSpPr>
          <p:cNvPr id="1048802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803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08CBB-0B79-4A66-A092-8513CD2CDD99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104878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029" indent="0">
              <a:buNone/>
              <a:defRPr sz="2800"/>
            </a:lvl2pPr>
            <a:lvl3pPr marL="914059" indent="0">
              <a:buNone/>
              <a:defRPr sz="2400"/>
            </a:lvl3pPr>
            <a:lvl4pPr marL="1371090" indent="0">
              <a:buNone/>
              <a:defRPr sz="2000"/>
            </a:lvl4pPr>
            <a:lvl5pPr marL="1828120" indent="0">
              <a:buNone/>
              <a:defRPr sz="2000"/>
            </a:lvl5pPr>
            <a:lvl6pPr marL="2285151" indent="0">
              <a:buNone/>
              <a:defRPr sz="2000"/>
            </a:lvl6pPr>
            <a:lvl7pPr marL="2742181" indent="0">
              <a:buNone/>
              <a:defRPr sz="2000"/>
            </a:lvl7pPr>
            <a:lvl8pPr marL="3199211" indent="0">
              <a:buNone/>
              <a:defRPr sz="2000"/>
            </a:lvl8pPr>
            <a:lvl9pPr marL="3656241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104878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29" indent="0">
              <a:buNone/>
              <a:defRPr sz="1200"/>
            </a:lvl2pPr>
            <a:lvl3pPr marL="914059" indent="0">
              <a:buNone/>
              <a:defRPr sz="1000"/>
            </a:lvl3pPr>
            <a:lvl4pPr marL="1371090" indent="0">
              <a:buNone/>
              <a:defRPr sz="900"/>
            </a:lvl4pPr>
            <a:lvl5pPr marL="1828120" indent="0">
              <a:buNone/>
              <a:defRPr sz="900"/>
            </a:lvl5pPr>
            <a:lvl6pPr marL="2285151" indent="0">
              <a:buNone/>
              <a:defRPr sz="900"/>
            </a:lvl6pPr>
            <a:lvl7pPr marL="2742181" indent="0">
              <a:buNone/>
              <a:defRPr sz="900"/>
            </a:lvl7pPr>
            <a:lvl8pPr marL="3199211" indent="0">
              <a:buNone/>
              <a:defRPr sz="900"/>
            </a:lvl8pPr>
            <a:lvl9pPr marL="3656241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4878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0E82A-2D15-4354-9858-96DE8968921E}" type="datetimeFigureOut">
              <a:rPr lang="fr-FR" altLang="fr-FR"/>
              <a:pPr/>
              <a:t>01/12/2019</a:t>
            </a:fld>
            <a:endParaRPr lang="fr-FR" altLang="fr-FR"/>
          </a:p>
        </p:txBody>
      </p:sp>
      <p:sp>
        <p:nvSpPr>
          <p:cNvPr id="104878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78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3096F-E36E-4F62-A7AE-66175E00F149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1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07" tIns="45704" rIns="91407" bIns="4570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et modifiez le titre</a:t>
            </a:r>
          </a:p>
        </p:txBody>
      </p:sp>
      <p:sp>
        <p:nvSpPr>
          <p:cNvPr id="1048742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1048743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wrap="square" lIns="91407" tIns="45704" rIns="91407" bIns="45704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03F687D2-13A6-4254-9E62-27E921EBC6B4}" type="datetimeFigureOut">
              <a:rPr lang="fr-FR" altLang="fr-FR"/>
              <a:pPr/>
              <a:t>01/12/2019</a:t>
            </a:fld>
            <a:endParaRPr lang="fr-FR" altLang="fr-FR"/>
          </a:p>
        </p:txBody>
      </p:sp>
      <p:sp>
        <p:nvSpPr>
          <p:cNvPr id="1048744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wrap="square" lIns="91407" tIns="45704" rIns="91407" bIns="45704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endParaRPr lang="fr-FR"/>
          </a:p>
        </p:txBody>
      </p:sp>
      <p:sp>
        <p:nvSpPr>
          <p:cNvPr id="1048745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wrap="square" lIns="91407" tIns="45704" rIns="91407" bIns="45704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E4FEB454-3883-4E08-8233-3FA1E3D54D97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457029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02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02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02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02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029" algn="ctr" defTabSz="45702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059" algn="ctr" defTabSz="45702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090" algn="ctr" defTabSz="45702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120" algn="ctr" defTabSz="45702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772" indent="-342772" algn="l" defTabSz="457029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674" indent="-285645" algn="l" defTabSz="457029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2576" indent="-228515" algn="l" defTabSz="457029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599605" indent="-228515" algn="l" defTabSz="457029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6637" indent="-228515" algn="l" defTabSz="457029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3666" indent="-228515" algn="l" defTabSz="45702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696" indent="-228515" algn="l" defTabSz="45702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728" indent="-228515" algn="l" defTabSz="45702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757" indent="-228515" algn="l" defTabSz="45702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02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29" algn="l" defTabSz="45702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59" algn="l" defTabSz="45702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090" algn="l" defTabSz="45702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20" algn="l" defTabSz="45702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151" algn="l" defTabSz="45702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181" algn="l" defTabSz="45702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211" algn="l" defTabSz="45702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241" algn="l" defTabSz="45702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Picture 1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897813" y="0"/>
            <a:ext cx="1123950" cy="10414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857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-50800"/>
            <a:ext cx="8040688" cy="1493838"/>
          </a:xfrm>
          <a:prstGeom prst="rect">
            <a:avLst/>
          </a:prstGeom>
          <a:noFill/>
          <a:ln>
            <a:noFill/>
          </a:ln>
        </p:spPr>
        <p:txBody>
          <a:bodyPr vert="horz" wrap="square" lIns="89966" tIns="46782" rIns="89966" bIns="46782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/>
              <a:t>Cliquez pour éditer le format du texte-titre</a:t>
            </a:r>
          </a:p>
        </p:txBody>
      </p:sp>
      <p:sp>
        <p:nvSpPr>
          <p:cNvPr id="104857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3"/>
            <a:ext cx="8040688" cy="4341813"/>
          </a:xfrm>
          <a:prstGeom prst="rect">
            <a:avLst/>
          </a:prstGeom>
          <a:noFill/>
          <a:ln>
            <a:noFill/>
          </a:ln>
        </p:spPr>
        <p:txBody>
          <a:bodyPr vert="horz" wrap="square" lIns="89966" tIns="46782" rIns="89966" bIns="467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/>
              <a:t>Cliquez pour éditer le format du plan de texte</a:t>
            </a:r>
          </a:p>
          <a:p>
            <a:pPr lvl="1"/>
            <a:r>
              <a:rPr lang="en-GB" altLang="fr-FR"/>
              <a:t>Second niveau de plan</a:t>
            </a:r>
          </a:p>
          <a:p>
            <a:pPr lvl="2"/>
            <a:r>
              <a:rPr lang="en-GB" altLang="fr-FR"/>
              <a:t>Troisième niveau de plan</a:t>
            </a:r>
          </a:p>
          <a:p>
            <a:pPr lvl="3"/>
            <a:r>
              <a:rPr lang="en-GB" altLang="fr-FR"/>
              <a:t>Quatrième niveau de plan</a:t>
            </a:r>
          </a:p>
          <a:p>
            <a:pPr lvl="4"/>
            <a:r>
              <a:rPr lang="en-GB" altLang="fr-FR"/>
              <a:t>Cinquième niveau de plan</a:t>
            </a:r>
          </a:p>
          <a:p>
            <a:pPr lvl="4"/>
            <a:r>
              <a:rPr lang="en-GB" altLang="fr-FR"/>
              <a:t>Sixième niveau de plan</a:t>
            </a:r>
          </a:p>
          <a:p>
            <a:pPr lvl="4"/>
            <a:r>
              <a:rPr lang="en-GB" altLang="fr-FR"/>
              <a:t>Septième niveau de plan</a:t>
            </a:r>
          </a:p>
          <a:p>
            <a:pPr lvl="4"/>
            <a:r>
              <a:rPr lang="en-GB" altLang="fr-FR"/>
              <a:t>Huitième niveau de plan</a:t>
            </a:r>
          </a:p>
          <a:p>
            <a:pPr lvl="4"/>
            <a:r>
              <a:rPr lang="en-GB" altLang="fr-FR"/>
              <a:t>Neuvième niveau de plan</a:t>
            </a:r>
          </a:p>
        </p:txBody>
      </p:sp>
      <p:sp>
        <p:nvSpPr>
          <p:cNvPr id="1048578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629275" y="6275388"/>
            <a:ext cx="2132013" cy="3635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966" tIns="46782" rIns="89966" bIns="46782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723631" algn="l"/>
                <a:tab pos="1447262" algn="l"/>
              </a:tabLst>
              <a:defRPr sz="1200">
                <a:solidFill>
                  <a:srgbClr val="FFFFFF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</a:lstStyle>
          <a:p>
            <a:endParaRPr lang="fr-FR"/>
          </a:p>
        </p:txBody>
      </p:sp>
      <p:sp>
        <p:nvSpPr>
          <p:cNvPr id="1048579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265113" y="6229350"/>
            <a:ext cx="48387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966" tIns="46782" rIns="89966" bIns="46782" numCol="1" anchor="ctr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 sz="12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1048580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897813" y="6137275"/>
            <a:ext cx="989012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966" tIns="46782" rIns="89966" bIns="46782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36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fld id="{AF14A139-FD86-42D5-8258-D29AE5B54D03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sldNum="0" hdr="0" dt="0"/>
  <p:txStyles>
    <p:titleStyle>
      <a:lvl1pPr algn="ctr" defTabSz="44909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4909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2pPr>
      <a:lvl3pPr algn="ctr" defTabSz="44909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3pPr>
      <a:lvl4pPr algn="ctr" defTabSz="44909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4pPr>
      <a:lvl5pPr algn="ctr" defTabSz="44909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5pPr>
      <a:lvl6pPr marL="2513666" indent="-228515" algn="ctr" defTabSz="44909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6pPr>
      <a:lvl7pPr marL="2970696" indent="-228515" algn="ctr" defTabSz="44909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7pPr>
      <a:lvl8pPr marL="3427728" indent="-228515" algn="ctr" defTabSz="44909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8pPr>
      <a:lvl9pPr marL="3884757" indent="-228515" algn="ctr" defTabSz="44909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9pPr>
    </p:titleStyle>
    <p:bodyStyle>
      <a:lvl1pPr marL="342772" indent="-342772" algn="l" defTabSz="449096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595959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674" indent="-285645" algn="l" defTabSz="449096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200">
          <a:solidFill>
            <a:srgbClr val="595959"/>
          </a:solidFill>
          <a:latin typeface="+mn-lt"/>
          <a:ea typeface="ＭＳ Ｐゴシック" pitchFamily="34" charset="-128"/>
        </a:defRPr>
      </a:lvl2pPr>
      <a:lvl3pPr marL="1142576" indent="-228515" algn="l" defTabSz="449096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000">
          <a:solidFill>
            <a:srgbClr val="595959"/>
          </a:solidFill>
          <a:latin typeface="+mn-lt"/>
          <a:ea typeface="ＭＳ Ｐゴシック" pitchFamily="34" charset="-128"/>
        </a:defRPr>
      </a:lvl3pPr>
      <a:lvl4pPr marL="1599605" indent="-228515" algn="l" defTabSz="449096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595959"/>
          </a:solidFill>
          <a:latin typeface="+mn-lt"/>
          <a:ea typeface="ＭＳ Ｐゴシック" pitchFamily="34" charset="-128"/>
        </a:defRPr>
      </a:lvl4pPr>
      <a:lvl5pPr marL="2056637" indent="-228515" algn="l" defTabSz="449096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595959"/>
          </a:solidFill>
          <a:latin typeface="+mn-lt"/>
          <a:ea typeface="ＭＳ Ｐゴシック" pitchFamily="34" charset="-128"/>
        </a:defRPr>
      </a:lvl5pPr>
      <a:lvl6pPr marL="2513666" indent="-228515" algn="l" defTabSz="449096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6pPr>
      <a:lvl7pPr marL="2970696" indent="-228515" algn="l" defTabSz="449096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7pPr>
      <a:lvl8pPr marL="3427728" indent="-228515" algn="l" defTabSz="449096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8pPr>
      <a:lvl9pPr marL="3884757" indent="-228515" algn="l" defTabSz="449096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29" algn="l" defTabSz="914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59" algn="l" defTabSz="914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090" algn="l" defTabSz="914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20" algn="l" defTabSz="914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151" algn="l" defTabSz="914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181" algn="l" defTabSz="914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211" algn="l" defTabSz="914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241" algn="l" defTabSz="914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496615" y="1556792"/>
            <a:ext cx="8222208" cy="1826602"/>
          </a:xfrm>
        </p:spPr>
        <p:txBody>
          <a:bodyPr/>
          <a:lstStyle/>
          <a:p>
            <a:r>
              <a:rPr lang="fr-FR" sz="3600" dirty="0"/>
              <a:t>Vaccinations et Sclérose en plaques</a:t>
            </a:r>
            <a:br>
              <a:rPr lang="fr-FR" sz="4000" dirty="0"/>
            </a:br>
            <a:r>
              <a:rPr lang="fr-FR" sz="2400" dirty="0"/>
              <a:t>Recommandations du Groupe Français </a:t>
            </a:r>
            <a:br>
              <a:rPr lang="fr-FR" sz="2400" dirty="0"/>
            </a:br>
            <a:r>
              <a:rPr lang="fr-FR" sz="2400" dirty="0"/>
              <a:t>Vaccinations et SEP</a:t>
            </a:r>
            <a:br>
              <a:rPr lang="fr-FR" sz="2400" dirty="0"/>
            </a:br>
            <a:r>
              <a:rPr lang="fr-FR" sz="2400" dirty="0"/>
              <a:t>sous l’égide de la SFSEP</a:t>
            </a:r>
            <a:endParaRPr lang="fr-FR" altLang="fr-FR" sz="24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1043608" y="4221088"/>
            <a:ext cx="7272338" cy="1584175"/>
          </a:xfrm>
        </p:spPr>
        <p:txBody>
          <a:bodyPr/>
          <a:lstStyle/>
          <a:p>
            <a:r>
              <a:rPr lang="fr-FR" altLang="fr-FR" dirty="0">
                <a:solidFill>
                  <a:srgbClr val="898989"/>
                </a:solidFill>
              </a:rPr>
              <a:t>Recommandation endossée par la SPILF</a:t>
            </a:r>
          </a:p>
          <a:p>
            <a:r>
              <a:rPr lang="fr-FR" altLang="fr-FR" dirty="0">
                <a:solidFill>
                  <a:srgbClr val="898989"/>
                </a:solidFill>
              </a:rPr>
              <a:t>Diaporama réalisé par le groupe recommandations de la SPILF</a:t>
            </a:r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13/11/2019 par la  SPILF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15355"/>
            <a:ext cx="777826" cy="777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107504" y="115355"/>
            <a:ext cx="6336704" cy="1880368"/>
          </a:xfrm>
        </p:spPr>
        <p:txBody>
          <a:bodyPr/>
          <a:lstStyle/>
          <a:p>
            <a:pPr algn="l"/>
            <a:br>
              <a:rPr lang="fr-FR" sz="3600" dirty="0"/>
            </a:br>
            <a:r>
              <a:rPr lang="fr-FR" sz="3600" dirty="0"/>
              <a:t>SEP non traitée ou traitée par interférons béta ou acétate de </a:t>
            </a:r>
            <a:r>
              <a:rPr lang="fr-FR" sz="3600" dirty="0" err="1"/>
              <a:t>glatiramer</a:t>
            </a:r>
            <a:r>
              <a:rPr lang="fr-FR" sz="3600" dirty="0"/>
              <a:t> </a:t>
            </a:r>
            <a:endParaRPr lang="fr-FR" altLang="fr-FR" sz="36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783698" y="2852936"/>
            <a:ext cx="8036774" cy="2736304"/>
          </a:xfrm>
        </p:spPr>
        <p:txBody>
          <a:bodyPr/>
          <a:lstStyle/>
          <a:p>
            <a:pPr algn="l"/>
            <a:r>
              <a:rPr lang="fr-FR" sz="1800" b="1" dirty="0"/>
              <a:t>En cas de traitement immunosuppresseur programmé</a:t>
            </a:r>
            <a:r>
              <a:rPr lang="fr-FR" sz="1800" dirty="0"/>
              <a:t>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800" dirty="0"/>
              <a:t>Vaccin varicelle si sérologie négative 2 doses (dernière dose 4 semaines au moins avant traitement </a:t>
            </a:r>
            <a:r>
              <a:rPr lang="fr-FR" sz="1800" dirty="0" err="1"/>
              <a:t>immunomodulateur</a:t>
            </a:r>
            <a:r>
              <a:rPr lang="fr-FR" sz="1800" dirty="0"/>
              <a:t>)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800" dirty="0"/>
              <a:t>Vaccin anti-</a:t>
            </a:r>
            <a:r>
              <a:rPr lang="fr-FR" sz="1800" dirty="0" err="1"/>
              <a:t>pneumococcique</a:t>
            </a:r>
            <a:r>
              <a:rPr lang="fr-FR" sz="1800" dirty="0"/>
              <a:t> : Prévenar13 suivi de </a:t>
            </a:r>
            <a:r>
              <a:rPr lang="fr-FR" sz="1800" dirty="0" err="1"/>
              <a:t>Pneumovax</a:t>
            </a:r>
            <a:r>
              <a:rPr lang="fr-FR" sz="1800" dirty="0"/>
              <a:t> 2 mois plus tard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800" dirty="0"/>
              <a:t>Vaccin contre l’hépatite B si projet de traitement par anti-CD20</a:t>
            </a:r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13/11/2019 par la  SPILF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15355"/>
            <a:ext cx="777826" cy="777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3956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251520" y="460912"/>
            <a:ext cx="6336704" cy="1231019"/>
          </a:xfrm>
        </p:spPr>
        <p:txBody>
          <a:bodyPr/>
          <a:lstStyle/>
          <a:p>
            <a:pPr algn="l"/>
            <a:br>
              <a:rPr lang="fr-FR" sz="3600" dirty="0"/>
            </a:br>
            <a:r>
              <a:rPr lang="fr-FR" sz="3600" dirty="0"/>
              <a:t>Avant un traitement immunosuppresseur</a:t>
            </a:r>
            <a:endParaRPr lang="fr-FR" altLang="fr-FR" sz="36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783698" y="1916832"/>
            <a:ext cx="7272338" cy="4392488"/>
          </a:xfrm>
        </p:spPr>
        <p:txBody>
          <a:bodyPr/>
          <a:lstStyle/>
          <a:p>
            <a:pPr algn="l"/>
            <a:r>
              <a:rPr lang="fr-FR" sz="1800" b="1" dirty="0"/>
              <a:t>Patient n’ayant jamais reçu d’immunosuppresseurs </a:t>
            </a:r>
            <a:r>
              <a:rPr lang="fr-FR" sz="1800" dirty="0"/>
              <a:t>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800" dirty="0"/>
              <a:t> </a:t>
            </a:r>
            <a:r>
              <a:rPr lang="fr-FR" sz="1800" dirty="0" err="1"/>
              <a:t>dTP</a:t>
            </a:r>
            <a:r>
              <a:rPr lang="fr-FR" sz="1800" dirty="0"/>
              <a:t> ou </a:t>
            </a:r>
            <a:r>
              <a:rPr lang="fr-FR" sz="1800" dirty="0" err="1"/>
              <a:t>dTCaP</a:t>
            </a:r>
            <a:r>
              <a:rPr lang="fr-FR" sz="1800" dirty="0"/>
              <a:t> (selon l’âge) tous les 10 ans à partir de 25 ans (schéma différent de la population générale)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800" dirty="0"/>
              <a:t> Vaccin varicelle si sérologie négative : 2 doses espacées de 4 à 8 semaines selon l’AMM du vaccin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800" dirty="0"/>
              <a:t> Rattrapage ROR chez les patients nés depuis 1980 pour atteindre 2 doses (vaccin vivant donc attendre 4 semaines pour débuter le traitement immunosuppresseur)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800" dirty="0"/>
              <a:t>Vaccination anti-</a:t>
            </a:r>
            <a:r>
              <a:rPr lang="fr-FR" sz="1800" dirty="0" err="1"/>
              <a:t>pneumococcique</a:t>
            </a:r>
            <a:r>
              <a:rPr lang="fr-FR" sz="1800" dirty="0"/>
              <a:t> : Prévenar13 suivi de </a:t>
            </a:r>
            <a:r>
              <a:rPr lang="fr-FR" sz="1800" dirty="0" err="1"/>
              <a:t>Pneumovax</a:t>
            </a:r>
            <a:r>
              <a:rPr lang="fr-FR" sz="1800" dirty="0"/>
              <a:t> 2 mois plus tard</a:t>
            </a:r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13/11/2019 par la  SPILF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15355"/>
            <a:ext cx="777826" cy="777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8024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251520" y="836712"/>
            <a:ext cx="7272808" cy="1231019"/>
          </a:xfrm>
        </p:spPr>
        <p:txBody>
          <a:bodyPr/>
          <a:lstStyle/>
          <a:p>
            <a:pPr algn="l"/>
            <a:br>
              <a:rPr lang="fr-FR" sz="3600" dirty="0"/>
            </a:br>
            <a:r>
              <a:rPr lang="fr-FR" sz="3600" dirty="0"/>
              <a:t>Avant de débuter un traitement immunosuppresseur</a:t>
            </a:r>
            <a:endParaRPr lang="fr-FR" altLang="fr-FR" sz="36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741546" y="2420888"/>
            <a:ext cx="7272338" cy="3528392"/>
          </a:xfrm>
        </p:spPr>
        <p:txBody>
          <a:bodyPr/>
          <a:lstStyle/>
          <a:p>
            <a:pPr algn="l"/>
            <a:r>
              <a:rPr lang="fr-FR" sz="1800" b="1" dirty="0"/>
              <a:t>SEP active avec début de traitement en urgence </a:t>
            </a:r>
            <a:r>
              <a:rPr lang="fr-FR" sz="1800" dirty="0"/>
              <a:t>: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800" dirty="0" err="1"/>
              <a:t>dTP</a:t>
            </a:r>
            <a:r>
              <a:rPr lang="fr-FR" sz="1800" dirty="0"/>
              <a:t> ou </a:t>
            </a:r>
            <a:r>
              <a:rPr lang="fr-FR" sz="1800" dirty="0" err="1"/>
              <a:t>dTCaP</a:t>
            </a:r>
            <a:endParaRPr lang="fr-FR" sz="18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800" dirty="0"/>
              <a:t> Grippe saisonnière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800" dirty="0"/>
              <a:t>Prévenar13 </a:t>
            </a:r>
            <a:r>
              <a:rPr lang="fr-FR" sz="1800" dirty="0">
                <a:solidFill>
                  <a:schemeClr val="tx1"/>
                </a:solidFill>
              </a:rPr>
              <a:t>suivi du vaccin polysaccharidique à 23 valences au moins 2 mois après </a:t>
            </a:r>
            <a:r>
              <a:rPr lang="fr-FR" sz="1800" dirty="0"/>
              <a:t>(et au moins 6 semaines après la perfusion de traitement  immunosuppresseur)</a:t>
            </a:r>
          </a:p>
          <a:p>
            <a:pPr marL="285750" indent="-285750" algn="l">
              <a:buFont typeface="Arial"/>
              <a:buChar char="•"/>
            </a:pPr>
            <a:r>
              <a:rPr lang="fr-FR" sz="1800" dirty="0"/>
              <a:t> ROR, varicelle et autres vaccins vivants sont contre-indiqués</a:t>
            </a:r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13/11/2019 par la  SPILF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15355"/>
            <a:ext cx="777826" cy="777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35585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251520" y="460912"/>
            <a:ext cx="6768752" cy="1231019"/>
          </a:xfrm>
        </p:spPr>
        <p:txBody>
          <a:bodyPr/>
          <a:lstStyle/>
          <a:p>
            <a:pPr algn="l"/>
            <a:br>
              <a:rPr lang="fr-FR" sz="3600" dirty="0"/>
            </a:br>
            <a:r>
              <a:rPr lang="fr-FR" sz="3600" dirty="0"/>
              <a:t>Avant un nouveau traitement immunosuppresseur</a:t>
            </a:r>
            <a:endParaRPr lang="fr-FR" altLang="fr-FR" sz="36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741546" y="2420888"/>
            <a:ext cx="7272338" cy="3816424"/>
          </a:xfrm>
        </p:spPr>
        <p:txBody>
          <a:bodyPr/>
          <a:lstStyle/>
          <a:p>
            <a:pPr algn="l"/>
            <a:r>
              <a:rPr lang="fr-FR" sz="1800" b="1" dirty="0"/>
              <a:t>Patient ayant déjà reçu des immunosuppresseurs </a:t>
            </a:r>
            <a:r>
              <a:rPr lang="fr-FR" sz="1800" dirty="0"/>
              <a:t>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800" dirty="0" err="1"/>
              <a:t>dTP</a:t>
            </a:r>
            <a:r>
              <a:rPr lang="fr-FR" sz="1800" dirty="0"/>
              <a:t> ou </a:t>
            </a:r>
            <a:r>
              <a:rPr lang="fr-FR" sz="1800" dirty="0" err="1"/>
              <a:t>dTCaP</a:t>
            </a:r>
            <a:r>
              <a:rPr lang="fr-FR" sz="1800" dirty="0"/>
              <a:t> jusqu’à 39 ans, si rattrapage non fait à 25 ans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800" dirty="0"/>
              <a:t>Varicelle (2 doses espacées de 4 à 8 semaines selon l’AMM du vaccin)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800" dirty="0"/>
              <a:t>Pneumocoque selon le schéma adapté à l’âge du patient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800" dirty="0"/>
              <a:t>Grippe saisonnière</a:t>
            </a:r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13/11/2019 par la  SPILF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15355"/>
            <a:ext cx="777826" cy="777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03489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251520" y="460912"/>
            <a:ext cx="6912768" cy="1231019"/>
          </a:xfrm>
        </p:spPr>
        <p:txBody>
          <a:bodyPr/>
          <a:lstStyle/>
          <a:p>
            <a:pPr algn="l"/>
            <a:br>
              <a:rPr lang="fr-FR" sz="3600" dirty="0"/>
            </a:br>
            <a:r>
              <a:rPr lang="fr-FR" sz="3600" dirty="0"/>
              <a:t>Traitement immunosuppresseur en cours</a:t>
            </a:r>
            <a:endParaRPr lang="fr-FR" altLang="fr-FR" sz="36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766638" y="1916832"/>
            <a:ext cx="7272338" cy="4176464"/>
          </a:xfrm>
        </p:spPr>
        <p:txBody>
          <a:bodyPr/>
          <a:lstStyle/>
          <a:p>
            <a:pPr algn="l"/>
            <a:r>
              <a:rPr lang="fr-FR" sz="1800" b="1" dirty="0"/>
              <a:t>Dans tous les cas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800" dirty="0"/>
              <a:t>Prévenar13 : possible à tout moment mais de préférence à distance d’une cure (au moins 6 semaines)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800" dirty="0"/>
              <a:t>Grippe saisonnière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800" dirty="0"/>
              <a:t>Vaccins vivants contre-indiqués : délai 3 mois minimum après arrêt des immunosuppresseurs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800" dirty="0"/>
              <a:t>Vaccinations à jour fortement recommandées pour l’entourage: grippe, varicelle, ROR, coqueluche</a:t>
            </a:r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13/11/2019 par la  SPILF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15355"/>
            <a:ext cx="777826" cy="777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69163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251520" y="460912"/>
            <a:ext cx="6336704" cy="1231019"/>
          </a:xfrm>
        </p:spPr>
        <p:txBody>
          <a:bodyPr/>
          <a:lstStyle/>
          <a:p>
            <a:pPr algn="l"/>
            <a:br>
              <a:rPr lang="fr-FR" sz="3600" dirty="0"/>
            </a:br>
            <a:r>
              <a:rPr lang="fr-FR" sz="3600" dirty="0"/>
              <a:t>SEP et vaccinations</a:t>
            </a:r>
            <a:endParaRPr lang="fr-FR" altLang="fr-FR" sz="36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766638" y="2924944"/>
            <a:ext cx="7272338" cy="1224136"/>
          </a:xfrm>
        </p:spPr>
        <p:txBody>
          <a:bodyPr/>
          <a:lstStyle/>
          <a:p>
            <a:pPr algn="l"/>
            <a:r>
              <a:rPr lang="fr-FR" sz="1800" b="1" dirty="0"/>
              <a:t>Compléments pour l’argumentaire et les situations particulières </a:t>
            </a:r>
            <a:endParaRPr lang="fr-FR" sz="1800" dirty="0"/>
          </a:p>
          <a:p>
            <a:pPr algn="l"/>
            <a:r>
              <a:rPr lang="fr-FR" sz="1800" dirty="0"/>
              <a:t>https://sfsep.org/sep-et-vaccinations/</a:t>
            </a:r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13/11/2019 par la  SPILF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15355"/>
            <a:ext cx="777826" cy="777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9550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107504" y="115355"/>
            <a:ext cx="6336704" cy="1880368"/>
          </a:xfrm>
        </p:spPr>
        <p:txBody>
          <a:bodyPr/>
          <a:lstStyle/>
          <a:p>
            <a:pPr algn="l"/>
            <a:br>
              <a:rPr lang="fr-FR" sz="3600" dirty="0"/>
            </a:br>
            <a:r>
              <a:rPr lang="fr-FR" sz="3600" dirty="0"/>
              <a:t>SEP et immunodépression: définitions</a:t>
            </a:r>
            <a:endParaRPr lang="fr-FR" altLang="fr-FR" sz="36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766638" y="2564904"/>
            <a:ext cx="7272338" cy="3672408"/>
          </a:xfrm>
        </p:spPr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800" dirty="0"/>
              <a:t>La SEP ne provoque pas d’immunodépression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800" dirty="0"/>
              <a:t>Les traitements </a:t>
            </a:r>
            <a:r>
              <a:rPr lang="fr-FR" sz="1800" dirty="0" err="1"/>
              <a:t>immunomodulateurs</a:t>
            </a:r>
            <a:r>
              <a:rPr lang="fr-FR" sz="1800" dirty="0"/>
              <a:t> (</a:t>
            </a:r>
            <a:r>
              <a:rPr lang="fr-FR" sz="1800" dirty="0" err="1"/>
              <a:t>interferon</a:t>
            </a:r>
            <a:r>
              <a:rPr lang="fr-FR" sz="1800" dirty="0"/>
              <a:t> et acétate de </a:t>
            </a:r>
            <a:r>
              <a:rPr lang="fr-FR" sz="1800" dirty="0" err="1"/>
              <a:t>glatiramer</a:t>
            </a:r>
            <a:r>
              <a:rPr lang="fr-FR" sz="1800" dirty="0"/>
              <a:t>) n’entrainent pas d’immunodépression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800" dirty="0"/>
              <a:t>Le </a:t>
            </a:r>
            <a:r>
              <a:rPr lang="fr-FR" sz="1800" dirty="0" err="1"/>
              <a:t>tériflunomide</a:t>
            </a:r>
            <a:r>
              <a:rPr lang="fr-FR" sz="1800" dirty="0"/>
              <a:t> (action sur la prolifération lymphocytaire) et le </a:t>
            </a:r>
            <a:r>
              <a:rPr lang="fr-FR" sz="1800" dirty="0" err="1"/>
              <a:t>dimethylfumarate</a:t>
            </a:r>
            <a:r>
              <a:rPr lang="fr-FR" sz="1800" dirty="0"/>
              <a:t> (lymphopénie) doivent faire considérer une potentielle immunosuppression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800" dirty="0" err="1"/>
              <a:t>Fingolimod</a:t>
            </a:r>
            <a:r>
              <a:rPr lang="fr-FR" sz="1800" dirty="0"/>
              <a:t>, </a:t>
            </a:r>
            <a:r>
              <a:rPr lang="fr-FR" sz="1800" dirty="0" err="1"/>
              <a:t>natalizumab</a:t>
            </a:r>
            <a:r>
              <a:rPr lang="fr-FR" sz="1800" dirty="0"/>
              <a:t>, </a:t>
            </a:r>
            <a:r>
              <a:rPr lang="fr-FR" sz="1800" dirty="0" err="1"/>
              <a:t>mitoxantrone</a:t>
            </a:r>
            <a:r>
              <a:rPr lang="fr-FR" sz="1800" dirty="0"/>
              <a:t>, </a:t>
            </a:r>
            <a:r>
              <a:rPr lang="fr-FR" sz="1800" dirty="0" err="1"/>
              <a:t>ocrelizumab</a:t>
            </a:r>
            <a:r>
              <a:rPr lang="fr-FR" sz="1800" dirty="0"/>
              <a:t>, </a:t>
            </a:r>
            <a:r>
              <a:rPr lang="fr-FR" sz="1800" dirty="0" err="1"/>
              <a:t>azathioprine</a:t>
            </a:r>
            <a:r>
              <a:rPr lang="fr-FR" sz="1800" dirty="0"/>
              <a:t>, </a:t>
            </a:r>
            <a:r>
              <a:rPr lang="fr-FR" sz="1800" dirty="0" err="1"/>
              <a:t>cellcept</a:t>
            </a:r>
            <a:r>
              <a:rPr lang="fr-FR" sz="1800" dirty="0"/>
              <a:t>, </a:t>
            </a:r>
            <a:r>
              <a:rPr lang="fr-FR" sz="1800" dirty="0" err="1"/>
              <a:t>alemtuzumab</a:t>
            </a:r>
            <a:r>
              <a:rPr lang="fr-FR" sz="1800" dirty="0"/>
              <a:t>, </a:t>
            </a:r>
            <a:r>
              <a:rPr lang="fr-FR" sz="1800" dirty="0" err="1"/>
              <a:t>cladribine</a:t>
            </a:r>
            <a:r>
              <a:rPr lang="fr-FR" sz="1800" dirty="0"/>
              <a:t>, </a:t>
            </a:r>
            <a:r>
              <a:rPr lang="fr-FR" sz="1800" dirty="0" err="1"/>
              <a:t>rituximab</a:t>
            </a:r>
            <a:r>
              <a:rPr lang="fr-FR" sz="1800" dirty="0"/>
              <a:t>, </a:t>
            </a:r>
            <a:r>
              <a:rPr lang="fr-FR" sz="1800" dirty="0" err="1"/>
              <a:t>cyclophosphamide</a:t>
            </a:r>
            <a:r>
              <a:rPr lang="fr-FR" sz="1800" dirty="0"/>
              <a:t> </a:t>
            </a:r>
            <a:r>
              <a:rPr lang="fr-FR" sz="1800" dirty="0">
                <a:solidFill>
                  <a:schemeClr val="tx1"/>
                </a:solidFill>
              </a:rPr>
              <a:t>sont à considérer comme immunosuppresseurs.</a:t>
            </a:r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13/11/2019 par la  SPILF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15355"/>
            <a:ext cx="777826" cy="777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447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28451" y="-387424"/>
            <a:ext cx="6696744" cy="1880368"/>
          </a:xfrm>
        </p:spPr>
        <p:txBody>
          <a:bodyPr/>
          <a:lstStyle/>
          <a:p>
            <a:pPr algn="l"/>
            <a:br>
              <a:rPr lang="fr-FR" sz="3600" dirty="0"/>
            </a:br>
            <a:r>
              <a:rPr lang="fr-FR" sz="3600" dirty="0"/>
              <a:t>SEP et vaccins: pas de risque démontré </a:t>
            </a:r>
            <a:endParaRPr lang="fr-FR" altLang="fr-FR" sz="36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766638" y="2204864"/>
            <a:ext cx="7272338" cy="3960440"/>
          </a:xfrm>
        </p:spPr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800" dirty="0"/>
              <a:t>Pas de risque accru de survenue d’une SEP ou d’un premier épisode démyélinisant du système nerveux central, </a:t>
            </a:r>
            <a:r>
              <a:rPr lang="fr-FR" sz="1800" b="1" dirty="0"/>
              <a:t>y compris après vaccination contre l’hépatite B et les papillomavirus humains</a:t>
            </a:r>
            <a:r>
              <a:rPr lang="fr-FR" sz="1800" dirty="0"/>
              <a:t> (grade B).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800" dirty="0"/>
              <a:t>Pas de risque accru de survenue d’une poussée chez un patient ayant une SEP après vaccination (grade B).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800" dirty="0"/>
              <a:t>Pas d’impact sur l’évolution du handicap à court terme associé au vaccin contre la grippe et au BCG (grade C). L’effet des autres vaccins sur le handicap n’a pas été étudié.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800" dirty="0"/>
              <a:t>Un risque accru de poussée après vaccination contre la fièvre jaune ne peut pas être exclu (grade C).</a:t>
            </a:r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13/11/2019 par la  SPILF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15355"/>
            <a:ext cx="777826" cy="777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7485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395536" y="1628800"/>
            <a:ext cx="8496944" cy="1304304"/>
          </a:xfrm>
        </p:spPr>
        <p:txBody>
          <a:bodyPr/>
          <a:lstStyle/>
          <a:p>
            <a:pPr algn="l"/>
            <a:br>
              <a:rPr lang="fr-FR" sz="3600" dirty="0"/>
            </a:br>
            <a:r>
              <a:rPr lang="fr-FR" sz="3600" dirty="0"/>
              <a:t>Données d’efficacité vaccinale</a:t>
            </a:r>
            <a:br>
              <a:rPr lang="fr-FR" sz="3600" dirty="0"/>
            </a:br>
            <a:r>
              <a:rPr lang="fr-FR" sz="2800" dirty="0"/>
              <a:t>Patients sans traitement </a:t>
            </a:r>
            <a:r>
              <a:rPr lang="fr-FR" sz="2800" dirty="0" err="1"/>
              <a:t>immunoactif</a:t>
            </a:r>
            <a:br>
              <a:rPr lang="fr-FR" sz="3600" b="1" dirty="0"/>
            </a:br>
            <a:endParaRPr lang="fr-FR" altLang="fr-FR" sz="36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802453" y="2924944"/>
            <a:ext cx="7272338" cy="2520280"/>
          </a:xfrm>
        </p:spPr>
        <p:txBody>
          <a:bodyPr/>
          <a:lstStyle/>
          <a:p>
            <a:pPr algn="l"/>
            <a:endParaRPr lang="fr-FR" sz="1800" b="1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800" dirty="0"/>
              <a:t>Vaccins inactivés: efficacité similaire à la population générale, notamment pour les vaccins mono- et trivalent contre la grippe (grade C).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800" dirty="0"/>
              <a:t>Vaccins vivants atténués: aucune étude n’est disponible</a:t>
            </a:r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13/11/2019 par la  SPILF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15355"/>
            <a:ext cx="777826" cy="777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0357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179512" y="-171400"/>
            <a:ext cx="7848872" cy="1340768"/>
          </a:xfrm>
        </p:spPr>
        <p:txBody>
          <a:bodyPr/>
          <a:lstStyle/>
          <a:p>
            <a:pPr algn="l"/>
            <a:br>
              <a:rPr lang="fr-FR" sz="3600" dirty="0"/>
            </a:br>
            <a:r>
              <a:rPr lang="fr-FR" sz="3600" dirty="0"/>
              <a:t>Données d’efficacité vaccinale</a:t>
            </a:r>
            <a:br>
              <a:rPr lang="fr-FR" sz="4400" dirty="0"/>
            </a:br>
            <a:r>
              <a:rPr lang="fr-FR" sz="2800" dirty="0"/>
              <a:t>Patients avec traitement </a:t>
            </a:r>
            <a:r>
              <a:rPr lang="fr-FR" sz="2800" dirty="0" err="1"/>
              <a:t>immunoactif</a:t>
            </a:r>
            <a:endParaRPr lang="fr-FR" altLang="fr-FR" sz="2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13/11/2019 par la  SPILF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15355"/>
            <a:ext cx="777826" cy="777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038" y="2132856"/>
            <a:ext cx="7273925" cy="345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8795613"/>
              </p:ext>
            </p:extLst>
          </p:nvPr>
        </p:nvGraphicFramePr>
        <p:xfrm>
          <a:off x="179512" y="1340768"/>
          <a:ext cx="8568953" cy="48794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612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3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3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93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Traitements </a:t>
                      </a:r>
                      <a:r>
                        <a:rPr lang="fr-FR" sz="1400" dirty="0" err="1">
                          <a:effectLst/>
                        </a:rPr>
                        <a:t>immunoactifs</a:t>
                      </a:r>
                      <a:endParaRPr lang="fr-FR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19" marR="674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      Vaccins étudiés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19" marR="674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Réponse au vaccin chez les patients</a:t>
                      </a:r>
                      <a:r>
                        <a:rPr lang="fr-FR" sz="1400" baseline="0" dirty="0">
                          <a:effectLst/>
                        </a:rPr>
                        <a:t> atteints de SEP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19" marR="67419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11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Interférons bêta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19" marR="674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Grippe, méningocoque, pneumocoque, DT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19" marR="674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Pas de diminution 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19" marR="67419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0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Acétate de </a:t>
                      </a:r>
                      <a:r>
                        <a:rPr lang="fr-FR" sz="1400" dirty="0" err="1">
                          <a:effectLst/>
                        </a:rPr>
                        <a:t>glatiramer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19" marR="674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Grippe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19" marR="674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Pas de diminution 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19" marR="67419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6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Diméthylfumarate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19" marR="674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Méningocoque, pneumocoque, DT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19" marR="674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Similaire vs patients traités par interféron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19" marR="67419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6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Tériflunomide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19" marR="674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Grippe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19" marR="674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Diminuée vs patients traités par interféron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19" marR="67419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23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Mitoxantrone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19" marR="674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Grippe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19" marR="674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Insuffisante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19" marR="67419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6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Natalizumab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19" marR="674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Grippe</a:t>
                      </a:r>
                      <a:endParaRPr lang="fr-FR" sz="12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Tétanos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19" marR="674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Diminuée</a:t>
                      </a:r>
                      <a:endParaRPr lang="fr-FR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Pas de diminution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19" marR="67419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23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Fingolimod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19" marR="674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Tous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19" marR="674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Diminuée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19" marR="67419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11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Ocrelizumab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19" marR="674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Tétanos, pneumocoque, grippe 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19" marR="674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Diminuée à 12 semaines vs patients traités par interféron</a:t>
                      </a:r>
                      <a:endParaRPr lang="fr-F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19" marR="67419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562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effectLst/>
                        </a:rPr>
                        <a:t>Alemtuzumab</a:t>
                      </a:r>
                      <a:r>
                        <a:rPr lang="fr-FR" sz="1400" dirty="0">
                          <a:effectLst/>
                        </a:rPr>
                        <a:t>, </a:t>
                      </a:r>
                      <a:r>
                        <a:rPr lang="fr-FR" sz="1400" dirty="0" err="1">
                          <a:effectLst/>
                        </a:rPr>
                        <a:t>Cladribine</a:t>
                      </a:r>
                      <a:r>
                        <a:rPr lang="fr-FR" sz="1400" dirty="0">
                          <a:effectLst/>
                        </a:rPr>
                        <a:t>, </a:t>
                      </a:r>
                      <a:r>
                        <a:rPr lang="fr-FR" sz="1400" dirty="0" err="1">
                          <a:effectLst/>
                        </a:rPr>
                        <a:t>Cyclophosphamide</a:t>
                      </a:r>
                      <a:r>
                        <a:rPr lang="fr-FR" sz="1400" dirty="0">
                          <a:effectLst/>
                        </a:rPr>
                        <a:t>, Méthotrexate, </a:t>
                      </a:r>
                      <a:r>
                        <a:rPr lang="fr-FR" sz="1400" dirty="0" err="1">
                          <a:effectLst/>
                        </a:rPr>
                        <a:t>Azathioprine</a:t>
                      </a:r>
                      <a:r>
                        <a:rPr lang="fr-FR" sz="1400" dirty="0">
                          <a:effectLst/>
                        </a:rPr>
                        <a:t>/</a:t>
                      </a:r>
                      <a:r>
                        <a:rPr lang="fr-FR" sz="1400" dirty="0" err="1">
                          <a:effectLst/>
                        </a:rPr>
                        <a:t>mycophénolate</a:t>
                      </a:r>
                      <a:r>
                        <a:rPr lang="fr-FR" sz="1400" dirty="0">
                          <a:effectLst/>
                        </a:rPr>
                        <a:t> </a:t>
                      </a:r>
                      <a:r>
                        <a:rPr lang="fr-FR" sz="1400" dirty="0" err="1">
                          <a:effectLst/>
                        </a:rPr>
                        <a:t>mofétil</a:t>
                      </a:r>
                      <a:r>
                        <a:rPr lang="fr-FR" sz="1400" dirty="0">
                          <a:effectLst/>
                        </a:rPr>
                        <a:t>, </a:t>
                      </a:r>
                      <a:r>
                        <a:rPr lang="fr-FR" sz="1400" dirty="0" err="1">
                          <a:effectLst/>
                        </a:rPr>
                        <a:t>Rituximab</a:t>
                      </a:r>
                      <a:r>
                        <a:rPr lang="fr-FR" sz="1400" dirty="0">
                          <a:effectLst/>
                        </a:rPr>
                        <a:t> et anti-CD20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19" marR="674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Aucun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19" marR="674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Pas de données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19" marR="67419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4707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107504" y="404664"/>
            <a:ext cx="8222208" cy="1080120"/>
          </a:xfrm>
        </p:spPr>
        <p:txBody>
          <a:bodyPr/>
          <a:lstStyle/>
          <a:p>
            <a:pPr algn="l"/>
            <a:r>
              <a:rPr lang="fr-FR" sz="3600" dirty="0"/>
              <a:t>SEP non traitée : </a:t>
            </a:r>
            <a:br>
              <a:rPr lang="fr-FR" sz="3600" dirty="0"/>
            </a:br>
            <a:r>
              <a:rPr lang="fr-FR" sz="3600" dirty="0"/>
              <a:t>vérifier le statut vaccinal</a:t>
            </a:r>
            <a:endParaRPr lang="fr-FR" altLang="fr-FR" sz="36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767515" y="2276872"/>
            <a:ext cx="7272338" cy="3888432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altLang="fr-FR" sz="1800" b="1" dirty="0">
                <a:solidFill>
                  <a:schemeClr val="tx1"/>
                </a:solidFill>
              </a:rPr>
              <a:t>Consulter</a:t>
            </a:r>
            <a:r>
              <a:rPr lang="fr-FR" altLang="fr-FR" sz="1800" dirty="0">
                <a:solidFill>
                  <a:schemeClr val="tx1"/>
                </a:solidFill>
              </a:rPr>
              <a:t> le carnet de vaccination avec attention particulière pour </a:t>
            </a:r>
            <a:r>
              <a:rPr lang="fr-FR" sz="1800" dirty="0">
                <a:solidFill>
                  <a:schemeClr val="tx1"/>
                </a:solidFill>
              </a:rPr>
              <a:t>ROR, VHB, VZV, hépatite A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800" b="1" dirty="0"/>
              <a:t>Vérifier les sérologies (</a:t>
            </a:r>
            <a:r>
              <a:rPr lang="fr-FR" sz="1800" b="1" dirty="0" err="1"/>
              <a:t>Ig</a:t>
            </a:r>
            <a:r>
              <a:rPr lang="fr-FR" sz="1800" b="1" dirty="0"/>
              <a:t> G) </a:t>
            </a:r>
            <a:r>
              <a:rPr lang="fr-FR" sz="1800" dirty="0"/>
              <a:t>pour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fr-FR" sz="1800" dirty="0"/>
              <a:t>Rougeole et rubéole si date de naissance &lt; 1980 sans ATCD de maladie ou pas d’information.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fr-FR" sz="1800" dirty="0"/>
              <a:t>Hépatite B (sérologie complète)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fr-FR" sz="1800" dirty="0"/>
              <a:t>VZV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fr-FR" sz="1800" dirty="0"/>
              <a:t>Hépatite A chez des personnes ayant eu un antécédent d’ictère ou ayant séjourné ou habité en zone d’endémie.</a:t>
            </a:r>
            <a:endParaRPr lang="fr-FR" sz="18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fr-FR" altLang="fr-FR" sz="1800" dirty="0">
              <a:solidFill>
                <a:schemeClr val="tx1"/>
              </a:solidFill>
            </a:endParaRPr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13/11/2019 par la  SPILF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15355"/>
            <a:ext cx="777826" cy="777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4084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107504" y="115355"/>
            <a:ext cx="6336704" cy="1880368"/>
          </a:xfrm>
        </p:spPr>
        <p:txBody>
          <a:bodyPr/>
          <a:lstStyle/>
          <a:p>
            <a:pPr algn="l"/>
            <a:br>
              <a:rPr lang="fr-FR" sz="3600" dirty="0"/>
            </a:br>
            <a:r>
              <a:rPr lang="fr-FR" sz="3600" dirty="0"/>
              <a:t>SEP non traitée ou traitée par interférons béta ou acétate de </a:t>
            </a:r>
            <a:r>
              <a:rPr lang="fr-FR" sz="3600" dirty="0" err="1"/>
              <a:t>glatiramer</a:t>
            </a:r>
            <a:r>
              <a:rPr lang="fr-FR" sz="3600" dirty="0"/>
              <a:t> </a:t>
            </a:r>
            <a:endParaRPr lang="fr-FR" altLang="fr-FR" sz="36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767515" y="2276872"/>
            <a:ext cx="7272338" cy="3888432"/>
          </a:xfrm>
        </p:spPr>
        <p:txBody>
          <a:bodyPr/>
          <a:lstStyle/>
          <a:p>
            <a:pPr algn="l"/>
            <a:r>
              <a:rPr lang="fr-FR" sz="1800" b="1" dirty="0"/>
              <a:t>Mettre à jour l’immunisation vaccinale (1):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800" dirty="0" err="1"/>
              <a:t>dTP</a:t>
            </a:r>
            <a:r>
              <a:rPr lang="fr-FR" sz="1800" dirty="0"/>
              <a:t> ou </a:t>
            </a:r>
            <a:r>
              <a:rPr lang="fr-FR" sz="1800" dirty="0" err="1"/>
              <a:t>dTCaP</a:t>
            </a:r>
            <a:r>
              <a:rPr lang="fr-FR" sz="1800" dirty="0"/>
              <a:t> selon l’âge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800" dirty="0"/>
              <a:t>ROR : rattrapage pour atteindre 2 doses pour les patients nés après 1980 (4 semaines au moins avant traitement </a:t>
            </a:r>
            <a:r>
              <a:rPr lang="fr-FR" sz="1800" dirty="0" err="1"/>
              <a:t>immunomodulateur</a:t>
            </a:r>
            <a:r>
              <a:rPr lang="fr-FR" sz="1800" dirty="0"/>
              <a:t>) </a:t>
            </a:r>
          </a:p>
          <a:p>
            <a:pPr algn="l"/>
            <a:r>
              <a:rPr lang="fr-FR" sz="1800" dirty="0"/>
              <a:t>• Coqueluche (si cocooning 1 dose de </a:t>
            </a:r>
            <a:r>
              <a:rPr lang="fr-FR" sz="1800" dirty="0" err="1"/>
              <a:t>dTCaP</a:t>
            </a:r>
            <a:r>
              <a:rPr lang="fr-FR" sz="1800" dirty="0"/>
              <a:t>, si la dernière dose de vaccin coquelucheux date de plus de 5 ans)</a:t>
            </a:r>
          </a:p>
          <a:p>
            <a:pPr algn="l"/>
            <a:r>
              <a:rPr lang="fr-FR" sz="1800" dirty="0"/>
              <a:t>• Hépatite B</a:t>
            </a:r>
          </a:p>
          <a:p>
            <a:pPr algn="l"/>
            <a:r>
              <a:rPr lang="fr-FR" sz="1800" dirty="0"/>
              <a:t>• VZV en cas de sérologie négative : 2 doses (dernière dose 4 semaines au moins avant traitement </a:t>
            </a:r>
            <a:r>
              <a:rPr lang="fr-FR" sz="1800" dirty="0" err="1"/>
              <a:t>immunomodulateur</a:t>
            </a:r>
            <a:r>
              <a:rPr lang="fr-FR" sz="1800" dirty="0"/>
              <a:t>) </a:t>
            </a:r>
            <a:endParaRPr lang="fr-FR" altLang="fr-FR" sz="1800" dirty="0">
              <a:solidFill>
                <a:schemeClr val="tx1"/>
              </a:solidFill>
            </a:endParaRPr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13/11/2019 par la  SPILF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15355"/>
            <a:ext cx="777826" cy="777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9853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107504" y="115355"/>
            <a:ext cx="6336704" cy="1880368"/>
          </a:xfrm>
        </p:spPr>
        <p:txBody>
          <a:bodyPr/>
          <a:lstStyle/>
          <a:p>
            <a:pPr algn="l"/>
            <a:br>
              <a:rPr lang="fr-FR" sz="3600" dirty="0"/>
            </a:br>
            <a:r>
              <a:rPr lang="fr-FR" sz="3600" dirty="0"/>
              <a:t>SEP non traitée ou traitée par interférons béta ou acétate de </a:t>
            </a:r>
            <a:r>
              <a:rPr lang="fr-FR" sz="3600" dirty="0" err="1"/>
              <a:t>glatiramer</a:t>
            </a:r>
            <a:r>
              <a:rPr lang="fr-FR" sz="3600" dirty="0"/>
              <a:t> </a:t>
            </a:r>
            <a:endParaRPr lang="fr-FR" altLang="fr-FR" sz="36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783698" y="2852936"/>
            <a:ext cx="7272338" cy="3096344"/>
          </a:xfrm>
        </p:spPr>
        <p:txBody>
          <a:bodyPr/>
          <a:lstStyle/>
          <a:p>
            <a:pPr algn="l"/>
            <a:r>
              <a:rPr lang="fr-FR" sz="1800" b="1" dirty="0"/>
              <a:t>Mettre à jour l’immunisation vaccinale (2):</a:t>
            </a:r>
          </a:p>
          <a:p>
            <a:pPr algn="l"/>
            <a:r>
              <a:rPr lang="fr-FR" sz="1800" dirty="0"/>
              <a:t>• Pneumocoque si facteurs de risque</a:t>
            </a:r>
          </a:p>
          <a:p>
            <a:pPr algn="l"/>
            <a:r>
              <a:rPr lang="fr-FR" sz="1800" dirty="0"/>
              <a:t>• Méningocoque si facteurs de risque</a:t>
            </a:r>
          </a:p>
          <a:p>
            <a:pPr marL="285750" indent="-285750" algn="l">
              <a:buFont typeface="Arial"/>
              <a:buChar char="•"/>
            </a:pPr>
            <a:r>
              <a:rPr lang="fr-FR" sz="1800" dirty="0"/>
              <a:t>Vaccination antigrippale annuelle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800" dirty="0"/>
              <a:t>Hépatite A chez les personnes à risque</a:t>
            </a:r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13/11/2019 par la  SPILF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15355"/>
            <a:ext cx="777826" cy="777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96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107504" y="115355"/>
            <a:ext cx="6336704" cy="1880368"/>
          </a:xfrm>
        </p:spPr>
        <p:txBody>
          <a:bodyPr/>
          <a:lstStyle/>
          <a:p>
            <a:pPr algn="l"/>
            <a:br>
              <a:rPr lang="fr-FR" sz="3600" dirty="0"/>
            </a:br>
            <a:r>
              <a:rPr lang="fr-FR" sz="3600" dirty="0"/>
              <a:t>SEP non traitée ou traitée par interférons béta ou acétate de </a:t>
            </a:r>
            <a:r>
              <a:rPr lang="fr-FR" sz="3600" dirty="0" err="1"/>
              <a:t>glatiramer</a:t>
            </a:r>
            <a:r>
              <a:rPr lang="fr-FR" sz="3600" dirty="0"/>
              <a:t> </a:t>
            </a:r>
            <a:endParaRPr lang="fr-FR" altLang="fr-FR" sz="36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783698" y="2852936"/>
            <a:ext cx="7272338" cy="2160240"/>
          </a:xfrm>
        </p:spPr>
        <p:txBody>
          <a:bodyPr/>
          <a:lstStyle/>
          <a:p>
            <a:pPr algn="l"/>
            <a:r>
              <a:rPr lang="fr-FR" sz="1800" b="1" dirty="0"/>
              <a:t>Situations particulières:</a:t>
            </a:r>
          </a:p>
          <a:p>
            <a:pPr algn="l"/>
            <a:r>
              <a:rPr lang="fr-FR" sz="1800" dirty="0"/>
              <a:t>• La vaccination anti grippale est recommandée chez les patients non traités avec handicap </a:t>
            </a:r>
            <a:r>
              <a:rPr lang="fr-FR" sz="1800" i="1" dirty="0"/>
              <a:t>(EDSS≥3.0) </a:t>
            </a:r>
            <a:r>
              <a:rPr lang="fr-FR" sz="1800" dirty="0"/>
              <a:t>et conseillée chez les autres</a:t>
            </a:r>
          </a:p>
          <a:p>
            <a:pPr algn="l"/>
            <a:r>
              <a:rPr lang="fr-FR" sz="1800" dirty="0"/>
              <a:t>• Les bolus de corticoïdes contre-indiquent un vaccin vivant durant les trois mois qui suivent</a:t>
            </a:r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13/11/2019 par la  SPILF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15355"/>
            <a:ext cx="777826" cy="777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5547868"/>
      </p:ext>
    </p:extLst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ews Gothic MT"/>
        <a:ea typeface="ＭＳ Ｐゴシック"/>
        <a:cs typeface=""/>
      </a:majorFont>
      <a:minorFont>
        <a:latin typeface="News Gothic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9476</TotalTime>
  <Words>1087</Words>
  <Application>Microsoft Macintosh PowerPoint</Application>
  <PresentationFormat>Affichage à l'écran (4:3)</PresentationFormat>
  <Paragraphs>121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15</vt:i4>
      </vt:variant>
    </vt:vector>
  </HeadingPairs>
  <TitlesOfParts>
    <vt:vector size="22" baseType="lpstr">
      <vt:lpstr>Arial</vt:lpstr>
      <vt:lpstr>Calibri</vt:lpstr>
      <vt:lpstr>News Gothic MT</vt:lpstr>
      <vt:lpstr>Times New Roman</vt:lpstr>
      <vt:lpstr>Wingdings</vt:lpstr>
      <vt:lpstr>Conception personnalisée</vt:lpstr>
      <vt:lpstr>2_Office Theme</vt:lpstr>
      <vt:lpstr>Vaccinations et Sclérose en plaques Recommandations du Groupe Français  Vaccinations et SEP sous l’égide de la SFSEP</vt:lpstr>
      <vt:lpstr> SEP et immunodépression: définitions</vt:lpstr>
      <vt:lpstr> SEP et vaccins: pas de risque démontré </vt:lpstr>
      <vt:lpstr> Données d’efficacité vaccinale Patients sans traitement immunoactif </vt:lpstr>
      <vt:lpstr> Données d’efficacité vaccinale Patients avec traitement immunoactif</vt:lpstr>
      <vt:lpstr>SEP non traitée :  vérifier le statut vaccinal</vt:lpstr>
      <vt:lpstr> SEP non traitée ou traitée par interférons béta ou acétate de glatiramer </vt:lpstr>
      <vt:lpstr> SEP non traitée ou traitée par interférons béta ou acétate de glatiramer </vt:lpstr>
      <vt:lpstr> SEP non traitée ou traitée par interférons béta ou acétate de glatiramer </vt:lpstr>
      <vt:lpstr> SEP non traitée ou traitée par interférons béta ou acétate de glatiramer </vt:lpstr>
      <vt:lpstr> Avant un traitement immunosuppresseur</vt:lpstr>
      <vt:lpstr> Avant de débuter un traitement immunosuppresseur</vt:lpstr>
      <vt:lpstr> Avant un nouveau traitement immunosuppresseur</vt:lpstr>
      <vt:lpstr> Traitement immunosuppresseur en cours</vt:lpstr>
      <vt:lpstr> SEP et vaccinations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ESCMID Guideline for the diagnosis and management of Candida Diseases 2012: Non neutropenic adult patients</dc:title>
  <dc:creator>Benoit Guery</dc:creator>
  <cp:lastModifiedBy>Jean Paul Stahl</cp:lastModifiedBy>
  <cp:revision>142</cp:revision>
  <dcterms:created xsi:type="dcterms:W3CDTF">2013-04-22T10:21:17Z</dcterms:created>
  <dcterms:modified xsi:type="dcterms:W3CDTF">2019-12-01T15:28:20Z</dcterms:modified>
</cp:coreProperties>
</file>