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404050" cy="45726350"/>
  <p:notesSz cx="6858000" cy="9144000"/>
  <p:defaultTextStyle>
    <a:defPPr>
      <a:defRPr lang="fr-FR"/>
    </a:defPPr>
    <a:lvl1pPr marL="0" algn="l" defTabSz="4464558" rtl="0" eaLnBrk="1" latinLnBrk="0" hangingPunct="1">
      <a:defRPr sz="8800" kern="1200">
        <a:solidFill>
          <a:schemeClr val="tx1"/>
        </a:solidFill>
        <a:latin typeface="+mn-lt"/>
        <a:ea typeface="+mn-ea"/>
        <a:cs typeface="+mn-cs"/>
      </a:defRPr>
    </a:lvl1pPr>
    <a:lvl2pPr marL="2232279" algn="l" defTabSz="4464558" rtl="0" eaLnBrk="1" latinLnBrk="0" hangingPunct="1">
      <a:defRPr sz="8800" kern="1200">
        <a:solidFill>
          <a:schemeClr val="tx1"/>
        </a:solidFill>
        <a:latin typeface="+mn-lt"/>
        <a:ea typeface="+mn-ea"/>
        <a:cs typeface="+mn-cs"/>
      </a:defRPr>
    </a:lvl2pPr>
    <a:lvl3pPr marL="4464558" algn="l" defTabSz="4464558" rtl="0" eaLnBrk="1" latinLnBrk="0" hangingPunct="1">
      <a:defRPr sz="8800" kern="1200">
        <a:solidFill>
          <a:schemeClr val="tx1"/>
        </a:solidFill>
        <a:latin typeface="+mn-lt"/>
        <a:ea typeface="+mn-ea"/>
        <a:cs typeface="+mn-cs"/>
      </a:defRPr>
    </a:lvl3pPr>
    <a:lvl4pPr marL="6696837" algn="l" defTabSz="4464558" rtl="0" eaLnBrk="1" latinLnBrk="0" hangingPunct="1">
      <a:defRPr sz="8800" kern="1200">
        <a:solidFill>
          <a:schemeClr val="tx1"/>
        </a:solidFill>
        <a:latin typeface="+mn-lt"/>
        <a:ea typeface="+mn-ea"/>
        <a:cs typeface="+mn-cs"/>
      </a:defRPr>
    </a:lvl4pPr>
    <a:lvl5pPr marL="8929116" algn="l" defTabSz="4464558" rtl="0" eaLnBrk="1" latinLnBrk="0" hangingPunct="1">
      <a:defRPr sz="8800" kern="1200">
        <a:solidFill>
          <a:schemeClr val="tx1"/>
        </a:solidFill>
        <a:latin typeface="+mn-lt"/>
        <a:ea typeface="+mn-ea"/>
        <a:cs typeface="+mn-cs"/>
      </a:defRPr>
    </a:lvl5pPr>
    <a:lvl6pPr marL="11161395" algn="l" defTabSz="4464558" rtl="0" eaLnBrk="1" latinLnBrk="0" hangingPunct="1">
      <a:defRPr sz="8800" kern="1200">
        <a:solidFill>
          <a:schemeClr val="tx1"/>
        </a:solidFill>
        <a:latin typeface="+mn-lt"/>
        <a:ea typeface="+mn-ea"/>
        <a:cs typeface="+mn-cs"/>
      </a:defRPr>
    </a:lvl6pPr>
    <a:lvl7pPr marL="13393674" algn="l" defTabSz="4464558" rtl="0" eaLnBrk="1" latinLnBrk="0" hangingPunct="1">
      <a:defRPr sz="8800" kern="1200">
        <a:solidFill>
          <a:schemeClr val="tx1"/>
        </a:solidFill>
        <a:latin typeface="+mn-lt"/>
        <a:ea typeface="+mn-ea"/>
        <a:cs typeface="+mn-cs"/>
      </a:defRPr>
    </a:lvl7pPr>
    <a:lvl8pPr marL="15625953" algn="l" defTabSz="4464558" rtl="0" eaLnBrk="1" latinLnBrk="0" hangingPunct="1">
      <a:defRPr sz="8800" kern="1200">
        <a:solidFill>
          <a:schemeClr val="tx1"/>
        </a:solidFill>
        <a:latin typeface="+mn-lt"/>
        <a:ea typeface="+mn-ea"/>
        <a:cs typeface="+mn-cs"/>
      </a:defRPr>
    </a:lvl8pPr>
    <a:lvl9pPr marL="17858232" algn="l" defTabSz="4464558" rtl="0" eaLnBrk="1" latinLnBrk="0" hangingPunct="1">
      <a:defRPr sz="8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71" autoAdjust="0"/>
    <p:restoredTop sz="95540" autoAdjust="0"/>
  </p:normalViewPr>
  <p:slideViewPr>
    <p:cSldViewPr>
      <p:cViewPr>
        <p:scale>
          <a:sx n="33" d="100"/>
          <a:sy n="33" d="100"/>
        </p:scale>
        <p:origin x="-72" y="-78"/>
      </p:cViewPr>
      <p:guideLst>
        <p:guide orient="horz" pos="14402"/>
        <p:guide pos="102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pieChart>
        <c:varyColors val="1"/>
        <c:ser>
          <c:idx val="0"/>
          <c:order val="0"/>
          <c:tx>
            <c:strRef>
              <c:f>Feuil1!$B$1</c:f>
              <c:strCache>
                <c:ptCount val="1"/>
                <c:pt idx="0">
                  <c:v>spécialité</c:v>
                </c:pt>
              </c:strCache>
            </c:strRef>
          </c:tx>
          <c:dPt>
            <c:idx val="4"/>
            <c:bubble3D val="0"/>
            <c:spPr>
              <a:solidFill>
                <a:schemeClr val="accent5">
                  <a:lumMod val="40000"/>
                  <a:lumOff val="60000"/>
                </a:schemeClr>
              </a:solidFill>
            </c:spPr>
          </c:dPt>
          <c:dPt>
            <c:idx val="6"/>
            <c:bubble3D val="0"/>
            <c:spPr>
              <a:solidFill>
                <a:schemeClr val="accent6">
                  <a:lumMod val="40000"/>
                  <a:lumOff val="60000"/>
                </a:schemeClr>
              </a:solidFill>
            </c:spPr>
          </c:dPt>
          <c:dPt>
            <c:idx val="7"/>
            <c:bubble3D val="0"/>
            <c:spPr>
              <a:solidFill>
                <a:srgbClr val="FFC000"/>
              </a:solidFill>
            </c:spPr>
          </c:dPt>
          <c:dPt>
            <c:idx val="8"/>
            <c:bubble3D val="0"/>
            <c:spPr>
              <a:solidFill>
                <a:schemeClr val="accent3">
                  <a:lumMod val="50000"/>
                </a:schemeClr>
              </a:solidFill>
            </c:spPr>
          </c:dPt>
          <c:dPt>
            <c:idx val="9"/>
            <c:bubble3D val="0"/>
            <c:spPr>
              <a:solidFill>
                <a:schemeClr val="bg1">
                  <a:lumMod val="85000"/>
                </a:schemeClr>
              </a:solidFill>
            </c:spPr>
          </c:dPt>
          <c:dLbls>
            <c:dLbl>
              <c:idx val="0"/>
              <c:layout>
                <c:manualLayout>
                  <c:x val="-0.21837432919148375"/>
                  <c:y val="0.17445745940790777"/>
                </c:manualLayout>
              </c:layout>
              <c:showLegendKey val="0"/>
              <c:showVal val="1"/>
              <c:showCatName val="1"/>
              <c:showSerName val="0"/>
              <c:showPercent val="0"/>
              <c:showBubbleSize val="0"/>
            </c:dLbl>
            <c:dLbl>
              <c:idx val="1"/>
              <c:layout>
                <c:manualLayout>
                  <c:x val="-0.14269810885085837"/>
                  <c:y val="-0.19661191659670796"/>
                </c:manualLayout>
              </c:layout>
              <c:showLegendKey val="0"/>
              <c:showVal val="1"/>
              <c:showCatName val="1"/>
              <c:showSerName val="0"/>
              <c:showPercent val="0"/>
              <c:showBubbleSize val="0"/>
            </c:dLbl>
            <c:dLbl>
              <c:idx val="2"/>
              <c:layout>
                <c:manualLayout>
                  <c:x val="0.16142389737944002"/>
                  <c:y val="-0.17655280742497989"/>
                </c:manualLayout>
              </c:layout>
              <c:showLegendKey val="0"/>
              <c:showVal val="1"/>
              <c:showCatName val="1"/>
              <c:showSerName val="0"/>
              <c:showPercent val="0"/>
              <c:showBubbleSize val="0"/>
            </c:dLbl>
            <c:dLbl>
              <c:idx val="5"/>
              <c:layout>
                <c:manualLayout>
                  <c:x val="-8.6879435696858359E-5"/>
                  <c:y val="4.4517390428653124E-2"/>
                </c:manualLayout>
              </c:layout>
              <c:showLegendKey val="0"/>
              <c:showVal val="1"/>
              <c:showCatName val="1"/>
              <c:showSerName val="0"/>
              <c:showPercent val="0"/>
              <c:showBubbleSize val="0"/>
            </c:dLbl>
            <c:dLbl>
              <c:idx val="7"/>
              <c:layout>
                <c:manualLayout>
                  <c:x val="-2.4699360270818E-2"/>
                  <c:y val="-2.0165862684446173E-2"/>
                </c:manualLayout>
              </c:layout>
              <c:numFmt formatCode="General" sourceLinked="0"/>
              <c:spPr/>
              <c:txPr>
                <a:bodyPr/>
                <a:lstStyle/>
                <a:p>
                  <a:pPr>
                    <a:defRPr sz="2400"/>
                  </a:pPr>
                  <a:endParaRPr lang="fr-FR"/>
                </a:p>
              </c:txPr>
              <c:showLegendKey val="0"/>
              <c:showVal val="1"/>
              <c:showCatName val="1"/>
              <c:showSerName val="0"/>
              <c:showPercent val="0"/>
              <c:showBubbleSize val="0"/>
            </c:dLbl>
            <c:numFmt formatCode="General" sourceLinked="0"/>
            <c:txPr>
              <a:bodyPr/>
              <a:lstStyle/>
              <a:p>
                <a:pPr>
                  <a:defRPr sz="2800"/>
                </a:pPr>
                <a:endParaRPr lang="fr-FR"/>
              </a:p>
            </c:txPr>
            <c:showLegendKey val="0"/>
            <c:showVal val="1"/>
            <c:showCatName val="1"/>
            <c:showSerName val="0"/>
            <c:showPercent val="0"/>
            <c:showBubbleSize val="0"/>
            <c:showLeaderLines val="1"/>
          </c:dLbls>
          <c:cat>
            <c:strRef>
              <c:f>Feuil1!$A$2:$A$10</c:f>
              <c:strCache>
                <c:ptCount val="9"/>
                <c:pt idx="0">
                  <c:v>médecin généraliste</c:v>
                </c:pt>
                <c:pt idx="1">
                  <c:v>infectiologue</c:v>
                </c:pt>
                <c:pt idx="2">
                  <c:v>anesthésiste</c:v>
                </c:pt>
                <c:pt idx="3">
                  <c:v>gériatre</c:v>
                </c:pt>
                <c:pt idx="4">
                  <c:v>interniste</c:v>
                </c:pt>
                <c:pt idx="5">
                  <c:v>néphrologue</c:v>
                </c:pt>
                <c:pt idx="6">
                  <c:v>rééducateur</c:v>
                </c:pt>
                <c:pt idx="7">
                  <c:v>microbiologiste</c:v>
                </c:pt>
                <c:pt idx="8">
                  <c:v>autre</c:v>
                </c:pt>
              </c:strCache>
            </c:strRef>
          </c:cat>
          <c:val>
            <c:numRef>
              <c:f>Feuil1!$B$2:$B$10</c:f>
              <c:numCache>
                <c:formatCode>General</c:formatCode>
                <c:ptCount val="9"/>
                <c:pt idx="0">
                  <c:v>18</c:v>
                </c:pt>
                <c:pt idx="1">
                  <c:v>11</c:v>
                </c:pt>
                <c:pt idx="2">
                  <c:v>6</c:v>
                </c:pt>
                <c:pt idx="3">
                  <c:v>5</c:v>
                </c:pt>
                <c:pt idx="4">
                  <c:v>4</c:v>
                </c:pt>
                <c:pt idx="5">
                  <c:v>2</c:v>
                </c:pt>
                <c:pt idx="6">
                  <c:v>2</c:v>
                </c:pt>
                <c:pt idx="7">
                  <c:v>2</c:v>
                </c:pt>
                <c:pt idx="8">
                  <c:v>4</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ln>
      <a:solidFill>
        <a:schemeClr val="tx1"/>
      </a:solidFill>
    </a:ln>
  </c:spPr>
  <c:txPr>
    <a:bodyPr/>
    <a:lstStyle/>
    <a:p>
      <a:pPr>
        <a:defRPr sz="1600"/>
      </a:pPr>
      <a:endParaRPr lang="fr-F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430304" y="14204809"/>
            <a:ext cx="27543443" cy="9801528"/>
          </a:xfrm>
        </p:spPr>
        <p:txBody>
          <a:bodyPr/>
          <a:lstStyle/>
          <a:p>
            <a:r>
              <a:rPr lang="fr-FR" smtClean="0"/>
              <a:t>Modifiez le style du titre</a:t>
            </a:r>
            <a:endParaRPr lang="fr-FR"/>
          </a:p>
        </p:txBody>
      </p:sp>
      <p:sp>
        <p:nvSpPr>
          <p:cNvPr id="3" name="Sous-titre 2"/>
          <p:cNvSpPr>
            <a:spLocks noGrp="1"/>
          </p:cNvSpPr>
          <p:nvPr>
            <p:ph type="subTitle" idx="1"/>
          </p:nvPr>
        </p:nvSpPr>
        <p:spPr>
          <a:xfrm>
            <a:off x="4860608" y="25911598"/>
            <a:ext cx="22682835" cy="11685623"/>
          </a:xfrm>
        </p:spPr>
        <p:txBody>
          <a:bodyPr/>
          <a:lstStyle>
            <a:lvl1pPr marL="0" indent="0" algn="ctr">
              <a:buNone/>
              <a:defRPr>
                <a:solidFill>
                  <a:schemeClr val="tx1">
                    <a:tint val="75000"/>
                  </a:schemeClr>
                </a:solidFill>
              </a:defRPr>
            </a:lvl1pPr>
            <a:lvl2pPr marL="2232279" indent="0" algn="ctr">
              <a:buNone/>
              <a:defRPr>
                <a:solidFill>
                  <a:schemeClr val="tx1">
                    <a:tint val="75000"/>
                  </a:schemeClr>
                </a:solidFill>
              </a:defRPr>
            </a:lvl2pPr>
            <a:lvl3pPr marL="4464558" indent="0" algn="ctr">
              <a:buNone/>
              <a:defRPr>
                <a:solidFill>
                  <a:schemeClr val="tx1">
                    <a:tint val="75000"/>
                  </a:schemeClr>
                </a:solidFill>
              </a:defRPr>
            </a:lvl3pPr>
            <a:lvl4pPr marL="6696837" indent="0" algn="ctr">
              <a:buNone/>
              <a:defRPr>
                <a:solidFill>
                  <a:schemeClr val="tx1">
                    <a:tint val="75000"/>
                  </a:schemeClr>
                </a:solidFill>
              </a:defRPr>
            </a:lvl4pPr>
            <a:lvl5pPr marL="8929116" indent="0" algn="ctr">
              <a:buNone/>
              <a:defRPr>
                <a:solidFill>
                  <a:schemeClr val="tx1">
                    <a:tint val="75000"/>
                  </a:schemeClr>
                </a:solidFill>
              </a:defRPr>
            </a:lvl5pPr>
            <a:lvl6pPr marL="11161395" indent="0" algn="ctr">
              <a:buNone/>
              <a:defRPr>
                <a:solidFill>
                  <a:schemeClr val="tx1">
                    <a:tint val="75000"/>
                  </a:schemeClr>
                </a:solidFill>
              </a:defRPr>
            </a:lvl6pPr>
            <a:lvl7pPr marL="13393674" indent="0" algn="ctr">
              <a:buNone/>
              <a:defRPr>
                <a:solidFill>
                  <a:schemeClr val="tx1">
                    <a:tint val="75000"/>
                  </a:schemeClr>
                </a:solidFill>
              </a:defRPr>
            </a:lvl7pPr>
            <a:lvl8pPr marL="15625953" indent="0" algn="ctr">
              <a:buNone/>
              <a:defRPr>
                <a:solidFill>
                  <a:schemeClr val="tx1">
                    <a:tint val="75000"/>
                  </a:schemeClr>
                </a:solidFill>
              </a:defRPr>
            </a:lvl8pPr>
            <a:lvl9pPr marL="17858232"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ECDAED1-1D83-4F82-8D38-4EA5202AA37A}" type="datetimeFigureOut">
              <a:rPr lang="fr-FR" smtClean="0"/>
              <a:t>09/04/2019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68146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CDAED1-1D83-4F82-8D38-4EA5202AA37A}" type="datetimeFigureOut">
              <a:rPr lang="fr-FR" smtClean="0"/>
              <a:t>09/04/2019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1410331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3254782" y="12204285"/>
            <a:ext cx="25833229" cy="260142706"/>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743847" y="12204285"/>
            <a:ext cx="76970870" cy="260142706"/>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CDAED1-1D83-4F82-8D38-4EA5202AA37A}" type="datetimeFigureOut">
              <a:rPr lang="fr-FR" smtClean="0"/>
              <a:t>09/04/2019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534563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CDAED1-1D83-4F82-8D38-4EA5202AA37A}" type="datetimeFigureOut">
              <a:rPr lang="fr-FR" smtClean="0"/>
              <a:t>09/04/2019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1670762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559696" y="29383417"/>
            <a:ext cx="27543443" cy="9081761"/>
          </a:xfrm>
        </p:spPr>
        <p:txBody>
          <a:bodyPr anchor="t"/>
          <a:lstStyle>
            <a:lvl1pPr algn="l">
              <a:defRPr sz="19500" b="1" cap="all"/>
            </a:lvl1pPr>
          </a:lstStyle>
          <a:p>
            <a:r>
              <a:rPr lang="fr-FR" smtClean="0"/>
              <a:t>Modifiez le style du titre</a:t>
            </a:r>
            <a:endParaRPr lang="fr-FR"/>
          </a:p>
        </p:txBody>
      </p:sp>
      <p:sp>
        <p:nvSpPr>
          <p:cNvPr id="3" name="Espace réservé du texte 2"/>
          <p:cNvSpPr>
            <a:spLocks noGrp="1"/>
          </p:cNvSpPr>
          <p:nvPr>
            <p:ph type="body" idx="1"/>
          </p:nvPr>
        </p:nvSpPr>
        <p:spPr>
          <a:xfrm>
            <a:off x="2559696" y="19380781"/>
            <a:ext cx="27543443" cy="10002636"/>
          </a:xfrm>
        </p:spPr>
        <p:txBody>
          <a:bodyPr anchor="b"/>
          <a:lstStyle>
            <a:lvl1pPr marL="0" indent="0">
              <a:buNone/>
              <a:defRPr sz="9800">
                <a:solidFill>
                  <a:schemeClr val="tx1">
                    <a:tint val="75000"/>
                  </a:schemeClr>
                </a:solidFill>
              </a:defRPr>
            </a:lvl1pPr>
            <a:lvl2pPr marL="2232279" indent="0">
              <a:buNone/>
              <a:defRPr sz="8800">
                <a:solidFill>
                  <a:schemeClr val="tx1">
                    <a:tint val="75000"/>
                  </a:schemeClr>
                </a:solidFill>
              </a:defRPr>
            </a:lvl2pPr>
            <a:lvl3pPr marL="4464558" indent="0">
              <a:buNone/>
              <a:defRPr sz="7800">
                <a:solidFill>
                  <a:schemeClr val="tx1">
                    <a:tint val="75000"/>
                  </a:schemeClr>
                </a:solidFill>
              </a:defRPr>
            </a:lvl3pPr>
            <a:lvl4pPr marL="6696837" indent="0">
              <a:buNone/>
              <a:defRPr sz="6800">
                <a:solidFill>
                  <a:schemeClr val="tx1">
                    <a:tint val="75000"/>
                  </a:schemeClr>
                </a:solidFill>
              </a:defRPr>
            </a:lvl4pPr>
            <a:lvl5pPr marL="8929116" indent="0">
              <a:buNone/>
              <a:defRPr sz="6800">
                <a:solidFill>
                  <a:schemeClr val="tx1">
                    <a:tint val="75000"/>
                  </a:schemeClr>
                </a:solidFill>
              </a:defRPr>
            </a:lvl5pPr>
            <a:lvl6pPr marL="11161395" indent="0">
              <a:buNone/>
              <a:defRPr sz="6800">
                <a:solidFill>
                  <a:schemeClr val="tx1">
                    <a:tint val="75000"/>
                  </a:schemeClr>
                </a:solidFill>
              </a:defRPr>
            </a:lvl6pPr>
            <a:lvl7pPr marL="13393674" indent="0">
              <a:buNone/>
              <a:defRPr sz="6800">
                <a:solidFill>
                  <a:schemeClr val="tx1">
                    <a:tint val="75000"/>
                  </a:schemeClr>
                </a:solidFill>
              </a:defRPr>
            </a:lvl7pPr>
            <a:lvl8pPr marL="15625953" indent="0">
              <a:buNone/>
              <a:defRPr sz="6800">
                <a:solidFill>
                  <a:schemeClr val="tx1">
                    <a:tint val="75000"/>
                  </a:schemeClr>
                </a:solidFill>
              </a:defRPr>
            </a:lvl8pPr>
            <a:lvl9pPr marL="17858232" indent="0">
              <a:buNone/>
              <a:defRPr sz="68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ECDAED1-1D83-4F82-8D38-4EA5202AA37A}" type="datetimeFigureOut">
              <a:rPr lang="fr-FR" smtClean="0"/>
              <a:t>09/04/2019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995641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743846" y="71140469"/>
            <a:ext cx="51402048" cy="201206521"/>
          </a:xfrm>
        </p:spPr>
        <p:txBody>
          <a:bodyPr/>
          <a:lstStyle>
            <a:lvl1pPr>
              <a:defRPr sz="13700"/>
            </a:lvl1pPr>
            <a:lvl2pPr>
              <a:defRPr sz="11700"/>
            </a:lvl2pPr>
            <a:lvl3pPr>
              <a:defRPr sz="9800"/>
            </a:lvl3pPr>
            <a:lvl4pPr>
              <a:defRPr sz="8800"/>
            </a:lvl4pPr>
            <a:lvl5pPr>
              <a:defRPr sz="8800"/>
            </a:lvl5pPr>
            <a:lvl6pPr>
              <a:defRPr sz="8800"/>
            </a:lvl6pPr>
            <a:lvl7pPr>
              <a:defRPr sz="8800"/>
            </a:lvl7pPr>
            <a:lvl8pPr>
              <a:defRPr sz="8800"/>
            </a:lvl8pPr>
            <a:lvl9pPr>
              <a:defRPr sz="8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685960" y="71140469"/>
            <a:ext cx="51402051" cy="201206521"/>
          </a:xfrm>
        </p:spPr>
        <p:txBody>
          <a:bodyPr/>
          <a:lstStyle>
            <a:lvl1pPr>
              <a:defRPr sz="13700"/>
            </a:lvl1pPr>
            <a:lvl2pPr>
              <a:defRPr sz="11700"/>
            </a:lvl2pPr>
            <a:lvl3pPr>
              <a:defRPr sz="9800"/>
            </a:lvl3pPr>
            <a:lvl4pPr>
              <a:defRPr sz="8800"/>
            </a:lvl4pPr>
            <a:lvl5pPr>
              <a:defRPr sz="8800"/>
            </a:lvl5pPr>
            <a:lvl6pPr>
              <a:defRPr sz="8800"/>
            </a:lvl6pPr>
            <a:lvl7pPr>
              <a:defRPr sz="8800"/>
            </a:lvl7pPr>
            <a:lvl8pPr>
              <a:defRPr sz="8800"/>
            </a:lvl8pPr>
            <a:lvl9pPr>
              <a:defRPr sz="8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ECDAED1-1D83-4F82-8D38-4EA5202AA37A}" type="datetimeFigureOut">
              <a:rPr lang="fr-FR" smtClean="0"/>
              <a:t>09/04/2019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81319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620203" y="1831174"/>
            <a:ext cx="29163645" cy="7621058"/>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1620203" y="10235508"/>
            <a:ext cx="14317416" cy="4265672"/>
          </a:xfrm>
        </p:spPr>
        <p:txBody>
          <a:bodyPr anchor="b"/>
          <a:lstStyle>
            <a:lvl1pPr marL="0" indent="0">
              <a:buNone/>
              <a:defRPr sz="11700" b="1"/>
            </a:lvl1pPr>
            <a:lvl2pPr marL="2232279" indent="0">
              <a:buNone/>
              <a:defRPr sz="9800" b="1"/>
            </a:lvl2pPr>
            <a:lvl3pPr marL="4464558" indent="0">
              <a:buNone/>
              <a:defRPr sz="8800" b="1"/>
            </a:lvl3pPr>
            <a:lvl4pPr marL="6696837" indent="0">
              <a:buNone/>
              <a:defRPr sz="7800" b="1"/>
            </a:lvl4pPr>
            <a:lvl5pPr marL="8929116" indent="0">
              <a:buNone/>
              <a:defRPr sz="7800" b="1"/>
            </a:lvl5pPr>
            <a:lvl6pPr marL="11161395" indent="0">
              <a:buNone/>
              <a:defRPr sz="7800" b="1"/>
            </a:lvl6pPr>
            <a:lvl7pPr marL="13393674" indent="0">
              <a:buNone/>
              <a:defRPr sz="7800" b="1"/>
            </a:lvl7pPr>
            <a:lvl8pPr marL="15625953" indent="0">
              <a:buNone/>
              <a:defRPr sz="7800" b="1"/>
            </a:lvl8pPr>
            <a:lvl9pPr marL="17858232" indent="0">
              <a:buNone/>
              <a:defRPr sz="7800" b="1"/>
            </a:lvl9pPr>
          </a:lstStyle>
          <a:p>
            <a:pPr lvl="0"/>
            <a:r>
              <a:rPr lang="fr-FR" smtClean="0"/>
              <a:t>Modifiez les styles du texte du masque</a:t>
            </a:r>
          </a:p>
        </p:txBody>
      </p:sp>
      <p:sp>
        <p:nvSpPr>
          <p:cNvPr id="4" name="Espace réservé du contenu 3"/>
          <p:cNvSpPr>
            <a:spLocks noGrp="1"/>
          </p:cNvSpPr>
          <p:nvPr>
            <p:ph sz="half" idx="2"/>
          </p:nvPr>
        </p:nvSpPr>
        <p:spPr>
          <a:xfrm>
            <a:off x="1620203" y="14501180"/>
            <a:ext cx="14317416" cy="26345579"/>
          </a:xfrm>
        </p:spPr>
        <p:txBody>
          <a:bodyPr/>
          <a:lstStyle>
            <a:lvl1pPr>
              <a:defRPr sz="11700"/>
            </a:lvl1pPr>
            <a:lvl2pPr>
              <a:defRPr sz="9800"/>
            </a:lvl2pPr>
            <a:lvl3pPr>
              <a:defRPr sz="8800"/>
            </a:lvl3pPr>
            <a:lvl4pPr>
              <a:defRPr sz="7800"/>
            </a:lvl4pPr>
            <a:lvl5pPr>
              <a:defRPr sz="7800"/>
            </a:lvl5pPr>
            <a:lvl6pPr>
              <a:defRPr sz="7800"/>
            </a:lvl6pPr>
            <a:lvl7pPr>
              <a:defRPr sz="7800"/>
            </a:lvl7pPr>
            <a:lvl8pPr>
              <a:defRPr sz="7800"/>
            </a:lvl8pPr>
            <a:lvl9pPr>
              <a:defRPr sz="7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16460809" y="10235508"/>
            <a:ext cx="14323040" cy="4265672"/>
          </a:xfrm>
        </p:spPr>
        <p:txBody>
          <a:bodyPr anchor="b"/>
          <a:lstStyle>
            <a:lvl1pPr marL="0" indent="0">
              <a:buNone/>
              <a:defRPr sz="11700" b="1"/>
            </a:lvl1pPr>
            <a:lvl2pPr marL="2232279" indent="0">
              <a:buNone/>
              <a:defRPr sz="9800" b="1"/>
            </a:lvl2pPr>
            <a:lvl3pPr marL="4464558" indent="0">
              <a:buNone/>
              <a:defRPr sz="8800" b="1"/>
            </a:lvl3pPr>
            <a:lvl4pPr marL="6696837" indent="0">
              <a:buNone/>
              <a:defRPr sz="7800" b="1"/>
            </a:lvl4pPr>
            <a:lvl5pPr marL="8929116" indent="0">
              <a:buNone/>
              <a:defRPr sz="7800" b="1"/>
            </a:lvl5pPr>
            <a:lvl6pPr marL="11161395" indent="0">
              <a:buNone/>
              <a:defRPr sz="7800" b="1"/>
            </a:lvl6pPr>
            <a:lvl7pPr marL="13393674" indent="0">
              <a:buNone/>
              <a:defRPr sz="7800" b="1"/>
            </a:lvl7pPr>
            <a:lvl8pPr marL="15625953" indent="0">
              <a:buNone/>
              <a:defRPr sz="7800" b="1"/>
            </a:lvl8pPr>
            <a:lvl9pPr marL="17858232" indent="0">
              <a:buNone/>
              <a:defRPr sz="7800" b="1"/>
            </a:lvl9pPr>
          </a:lstStyle>
          <a:p>
            <a:pPr lvl="0"/>
            <a:r>
              <a:rPr lang="fr-FR" smtClean="0"/>
              <a:t>Modifiez les styles du texte du masque</a:t>
            </a:r>
          </a:p>
        </p:txBody>
      </p:sp>
      <p:sp>
        <p:nvSpPr>
          <p:cNvPr id="6" name="Espace réservé du contenu 5"/>
          <p:cNvSpPr>
            <a:spLocks noGrp="1"/>
          </p:cNvSpPr>
          <p:nvPr>
            <p:ph sz="quarter" idx="4"/>
          </p:nvPr>
        </p:nvSpPr>
        <p:spPr>
          <a:xfrm>
            <a:off x="16460809" y="14501180"/>
            <a:ext cx="14323040" cy="26345579"/>
          </a:xfrm>
        </p:spPr>
        <p:txBody>
          <a:bodyPr/>
          <a:lstStyle>
            <a:lvl1pPr>
              <a:defRPr sz="11700"/>
            </a:lvl1pPr>
            <a:lvl2pPr>
              <a:defRPr sz="9800"/>
            </a:lvl2pPr>
            <a:lvl3pPr>
              <a:defRPr sz="8800"/>
            </a:lvl3pPr>
            <a:lvl4pPr>
              <a:defRPr sz="7800"/>
            </a:lvl4pPr>
            <a:lvl5pPr>
              <a:defRPr sz="7800"/>
            </a:lvl5pPr>
            <a:lvl6pPr>
              <a:defRPr sz="7800"/>
            </a:lvl6pPr>
            <a:lvl7pPr>
              <a:defRPr sz="7800"/>
            </a:lvl7pPr>
            <a:lvl8pPr>
              <a:defRPr sz="7800"/>
            </a:lvl8pPr>
            <a:lvl9pPr>
              <a:defRPr sz="7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ECDAED1-1D83-4F82-8D38-4EA5202AA37A}" type="datetimeFigureOut">
              <a:rPr lang="fr-FR" smtClean="0"/>
              <a:t>09/04/2019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3824539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ECDAED1-1D83-4F82-8D38-4EA5202AA37A}" type="datetimeFigureOut">
              <a:rPr lang="fr-FR" smtClean="0"/>
              <a:t>09/04/2019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425356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ECDAED1-1D83-4F82-8D38-4EA5202AA37A}" type="datetimeFigureOut">
              <a:rPr lang="fr-FR" smtClean="0"/>
              <a:t>09/04/2019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3235368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20204" y="1820586"/>
            <a:ext cx="10660709" cy="7748076"/>
          </a:xfrm>
        </p:spPr>
        <p:txBody>
          <a:bodyPr anchor="b"/>
          <a:lstStyle>
            <a:lvl1pPr algn="l">
              <a:defRPr sz="9800" b="1"/>
            </a:lvl1pPr>
          </a:lstStyle>
          <a:p>
            <a:r>
              <a:rPr lang="fr-FR" smtClean="0"/>
              <a:t>Modifiez le style du titre</a:t>
            </a:r>
            <a:endParaRPr lang="fr-FR"/>
          </a:p>
        </p:txBody>
      </p:sp>
      <p:sp>
        <p:nvSpPr>
          <p:cNvPr id="3" name="Espace réservé du contenu 2"/>
          <p:cNvSpPr>
            <a:spLocks noGrp="1"/>
          </p:cNvSpPr>
          <p:nvPr>
            <p:ph idx="1"/>
          </p:nvPr>
        </p:nvSpPr>
        <p:spPr>
          <a:xfrm>
            <a:off x="12669083" y="1820589"/>
            <a:ext cx="18114764" cy="39026173"/>
          </a:xfrm>
        </p:spPr>
        <p:txBody>
          <a:bodyPr/>
          <a:lstStyle>
            <a:lvl1pPr>
              <a:defRPr sz="15600"/>
            </a:lvl1pPr>
            <a:lvl2pPr>
              <a:defRPr sz="13700"/>
            </a:lvl2pPr>
            <a:lvl3pPr>
              <a:defRPr sz="11700"/>
            </a:lvl3pPr>
            <a:lvl4pPr>
              <a:defRPr sz="9800"/>
            </a:lvl4pPr>
            <a:lvl5pPr>
              <a:defRPr sz="9800"/>
            </a:lvl5pPr>
            <a:lvl6pPr>
              <a:defRPr sz="9800"/>
            </a:lvl6pPr>
            <a:lvl7pPr>
              <a:defRPr sz="9800"/>
            </a:lvl7pPr>
            <a:lvl8pPr>
              <a:defRPr sz="9800"/>
            </a:lvl8pPr>
            <a:lvl9pPr>
              <a:defRPr sz="9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1620204" y="9568665"/>
            <a:ext cx="10660709" cy="31278097"/>
          </a:xfrm>
        </p:spPr>
        <p:txBody>
          <a:bodyPr/>
          <a:lstStyle>
            <a:lvl1pPr marL="0" indent="0">
              <a:buNone/>
              <a:defRPr sz="6800"/>
            </a:lvl1pPr>
            <a:lvl2pPr marL="2232279" indent="0">
              <a:buNone/>
              <a:defRPr sz="5900"/>
            </a:lvl2pPr>
            <a:lvl3pPr marL="4464558" indent="0">
              <a:buNone/>
              <a:defRPr sz="4900"/>
            </a:lvl3pPr>
            <a:lvl4pPr marL="6696837" indent="0">
              <a:buNone/>
              <a:defRPr sz="4400"/>
            </a:lvl4pPr>
            <a:lvl5pPr marL="8929116" indent="0">
              <a:buNone/>
              <a:defRPr sz="4400"/>
            </a:lvl5pPr>
            <a:lvl6pPr marL="11161395" indent="0">
              <a:buNone/>
              <a:defRPr sz="4400"/>
            </a:lvl6pPr>
            <a:lvl7pPr marL="13393674" indent="0">
              <a:buNone/>
              <a:defRPr sz="4400"/>
            </a:lvl7pPr>
            <a:lvl8pPr marL="15625953" indent="0">
              <a:buNone/>
              <a:defRPr sz="4400"/>
            </a:lvl8pPr>
            <a:lvl9pPr marL="17858232" indent="0">
              <a:buNone/>
              <a:defRPr sz="44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ECDAED1-1D83-4F82-8D38-4EA5202AA37A}" type="datetimeFigureOut">
              <a:rPr lang="fr-FR" smtClean="0"/>
              <a:t>09/04/2019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1262170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51421" y="32008445"/>
            <a:ext cx="19442430" cy="3778778"/>
          </a:xfrm>
        </p:spPr>
        <p:txBody>
          <a:bodyPr anchor="b"/>
          <a:lstStyle>
            <a:lvl1pPr algn="l">
              <a:defRPr sz="9800" b="1"/>
            </a:lvl1pPr>
          </a:lstStyle>
          <a:p>
            <a:r>
              <a:rPr lang="fr-FR" smtClean="0"/>
              <a:t>Modifiez le style du titre</a:t>
            </a:r>
            <a:endParaRPr lang="fr-FR"/>
          </a:p>
        </p:txBody>
      </p:sp>
      <p:sp>
        <p:nvSpPr>
          <p:cNvPr id="3" name="Espace réservé pour une image  2"/>
          <p:cNvSpPr>
            <a:spLocks noGrp="1"/>
          </p:cNvSpPr>
          <p:nvPr>
            <p:ph type="pic" idx="1"/>
          </p:nvPr>
        </p:nvSpPr>
        <p:spPr>
          <a:xfrm>
            <a:off x="6351421" y="4085734"/>
            <a:ext cx="19442430" cy="27435810"/>
          </a:xfrm>
        </p:spPr>
        <p:txBody>
          <a:bodyPr/>
          <a:lstStyle>
            <a:lvl1pPr marL="0" indent="0">
              <a:buNone/>
              <a:defRPr sz="15600"/>
            </a:lvl1pPr>
            <a:lvl2pPr marL="2232279" indent="0">
              <a:buNone/>
              <a:defRPr sz="13700"/>
            </a:lvl2pPr>
            <a:lvl3pPr marL="4464558" indent="0">
              <a:buNone/>
              <a:defRPr sz="11700"/>
            </a:lvl3pPr>
            <a:lvl4pPr marL="6696837" indent="0">
              <a:buNone/>
              <a:defRPr sz="9800"/>
            </a:lvl4pPr>
            <a:lvl5pPr marL="8929116" indent="0">
              <a:buNone/>
              <a:defRPr sz="9800"/>
            </a:lvl5pPr>
            <a:lvl6pPr marL="11161395" indent="0">
              <a:buNone/>
              <a:defRPr sz="9800"/>
            </a:lvl6pPr>
            <a:lvl7pPr marL="13393674" indent="0">
              <a:buNone/>
              <a:defRPr sz="9800"/>
            </a:lvl7pPr>
            <a:lvl8pPr marL="15625953" indent="0">
              <a:buNone/>
              <a:defRPr sz="9800"/>
            </a:lvl8pPr>
            <a:lvl9pPr marL="17858232" indent="0">
              <a:buNone/>
              <a:defRPr sz="9800"/>
            </a:lvl9pPr>
          </a:lstStyle>
          <a:p>
            <a:endParaRPr lang="fr-FR"/>
          </a:p>
        </p:txBody>
      </p:sp>
      <p:sp>
        <p:nvSpPr>
          <p:cNvPr id="4" name="Espace réservé du texte 3"/>
          <p:cNvSpPr>
            <a:spLocks noGrp="1"/>
          </p:cNvSpPr>
          <p:nvPr>
            <p:ph type="body" sz="half" idx="2"/>
          </p:nvPr>
        </p:nvSpPr>
        <p:spPr>
          <a:xfrm>
            <a:off x="6351421" y="35787223"/>
            <a:ext cx="19442430" cy="5366492"/>
          </a:xfrm>
        </p:spPr>
        <p:txBody>
          <a:bodyPr/>
          <a:lstStyle>
            <a:lvl1pPr marL="0" indent="0">
              <a:buNone/>
              <a:defRPr sz="6800"/>
            </a:lvl1pPr>
            <a:lvl2pPr marL="2232279" indent="0">
              <a:buNone/>
              <a:defRPr sz="5900"/>
            </a:lvl2pPr>
            <a:lvl3pPr marL="4464558" indent="0">
              <a:buNone/>
              <a:defRPr sz="4900"/>
            </a:lvl3pPr>
            <a:lvl4pPr marL="6696837" indent="0">
              <a:buNone/>
              <a:defRPr sz="4400"/>
            </a:lvl4pPr>
            <a:lvl5pPr marL="8929116" indent="0">
              <a:buNone/>
              <a:defRPr sz="4400"/>
            </a:lvl5pPr>
            <a:lvl6pPr marL="11161395" indent="0">
              <a:buNone/>
              <a:defRPr sz="4400"/>
            </a:lvl6pPr>
            <a:lvl7pPr marL="13393674" indent="0">
              <a:buNone/>
              <a:defRPr sz="4400"/>
            </a:lvl7pPr>
            <a:lvl8pPr marL="15625953" indent="0">
              <a:buNone/>
              <a:defRPr sz="4400"/>
            </a:lvl8pPr>
            <a:lvl9pPr marL="17858232" indent="0">
              <a:buNone/>
              <a:defRPr sz="44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ECDAED1-1D83-4F82-8D38-4EA5202AA37A}" type="datetimeFigureOut">
              <a:rPr lang="fr-FR" smtClean="0"/>
              <a:t>09/04/2019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AED558-FF6D-42C2-8527-492E25253909}" type="slidenum">
              <a:rPr lang="fr-FR" smtClean="0"/>
              <a:t>‹N°›</a:t>
            </a:fld>
            <a:endParaRPr lang="fr-FR"/>
          </a:p>
        </p:txBody>
      </p:sp>
    </p:spTree>
    <p:extLst>
      <p:ext uri="{BB962C8B-B14F-4D97-AF65-F5344CB8AC3E}">
        <p14:creationId xmlns:p14="http://schemas.microsoft.com/office/powerpoint/2010/main" val="4165459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620203" y="1831174"/>
            <a:ext cx="29163645" cy="7621058"/>
          </a:xfrm>
          <a:prstGeom prst="rect">
            <a:avLst/>
          </a:prstGeom>
        </p:spPr>
        <p:txBody>
          <a:bodyPr vert="horz" lIns="446456" tIns="223228" rIns="446456" bIns="223228"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1620203" y="10669485"/>
            <a:ext cx="29163645" cy="30177277"/>
          </a:xfrm>
          <a:prstGeom prst="rect">
            <a:avLst/>
          </a:prstGeom>
        </p:spPr>
        <p:txBody>
          <a:bodyPr vert="horz" lIns="446456" tIns="223228" rIns="446456" bIns="223228"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1620203" y="42381555"/>
            <a:ext cx="7560945" cy="2434505"/>
          </a:xfrm>
          <a:prstGeom prst="rect">
            <a:avLst/>
          </a:prstGeom>
        </p:spPr>
        <p:txBody>
          <a:bodyPr vert="horz" lIns="446456" tIns="223228" rIns="446456" bIns="223228" rtlCol="0" anchor="ctr"/>
          <a:lstStyle>
            <a:lvl1pPr algn="l">
              <a:defRPr sz="5900">
                <a:solidFill>
                  <a:schemeClr val="tx1">
                    <a:tint val="75000"/>
                  </a:schemeClr>
                </a:solidFill>
              </a:defRPr>
            </a:lvl1pPr>
          </a:lstStyle>
          <a:p>
            <a:fld id="{AECDAED1-1D83-4F82-8D38-4EA5202AA37A}" type="datetimeFigureOut">
              <a:rPr lang="fr-FR" smtClean="0"/>
              <a:t>09/04/2019</a:t>
            </a:fld>
            <a:endParaRPr lang="fr-FR"/>
          </a:p>
        </p:txBody>
      </p:sp>
      <p:sp>
        <p:nvSpPr>
          <p:cNvPr id="5" name="Espace réservé du pied de page 4"/>
          <p:cNvSpPr>
            <a:spLocks noGrp="1"/>
          </p:cNvSpPr>
          <p:nvPr>
            <p:ph type="ftr" sz="quarter" idx="3"/>
          </p:nvPr>
        </p:nvSpPr>
        <p:spPr>
          <a:xfrm>
            <a:off x="11071384" y="42381555"/>
            <a:ext cx="10261283" cy="2434505"/>
          </a:xfrm>
          <a:prstGeom prst="rect">
            <a:avLst/>
          </a:prstGeom>
        </p:spPr>
        <p:txBody>
          <a:bodyPr vert="horz" lIns="446456" tIns="223228" rIns="446456" bIns="223228" rtlCol="0" anchor="ctr"/>
          <a:lstStyle>
            <a:lvl1pPr algn="ctr">
              <a:defRPr sz="5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23222903" y="42381555"/>
            <a:ext cx="7560945" cy="2434505"/>
          </a:xfrm>
          <a:prstGeom prst="rect">
            <a:avLst/>
          </a:prstGeom>
        </p:spPr>
        <p:txBody>
          <a:bodyPr vert="horz" lIns="446456" tIns="223228" rIns="446456" bIns="223228" rtlCol="0" anchor="ctr"/>
          <a:lstStyle>
            <a:lvl1pPr algn="r">
              <a:defRPr sz="5900">
                <a:solidFill>
                  <a:schemeClr val="tx1">
                    <a:tint val="75000"/>
                  </a:schemeClr>
                </a:solidFill>
              </a:defRPr>
            </a:lvl1pPr>
          </a:lstStyle>
          <a:p>
            <a:fld id="{9AAED558-FF6D-42C2-8527-492E25253909}" type="slidenum">
              <a:rPr lang="fr-FR" smtClean="0"/>
              <a:t>‹N°›</a:t>
            </a:fld>
            <a:endParaRPr lang="fr-FR"/>
          </a:p>
        </p:txBody>
      </p:sp>
    </p:spTree>
    <p:extLst>
      <p:ext uri="{BB962C8B-B14F-4D97-AF65-F5344CB8AC3E}">
        <p14:creationId xmlns:p14="http://schemas.microsoft.com/office/powerpoint/2010/main" val="3639344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64558" rtl="0" eaLnBrk="1" latinLnBrk="0" hangingPunct="1">
        <a:spcBef>
          <a:spcPct val="0"/>
        </a:spcBef>
        <a:buNone/>
        <a:defRPr sz="21500" kern="1200">
          <a:solidFill>
            <a:schemeClr val="tx1"/>
          </a:solidFill>
          <a:latin typeface="+mj-lt"/>
          <a:ea typeface="+mj-ea"/>
          <a:cs typeface="+mj-cs"/>
        </a:defRPr>
      </a:lvl1pPr>
    </p:titleStyle>
    <p:bodyStyle>
      <a:lvl1pPr marL="1674209" indent="-1674209" algn="l" defTabSz="4464558" rtl="0" eaLnBrk="1" latinLnBrk="0" hangingPunct="1">
        <a:spcBef>
          <a:spcPct val="20000"/>
        </a:spcBef>
        <a:buFont typeface="Arial" panose="020B0604020202020204" pitchFamily="34" charset="0"/>
        <a:buChar char="•"/>
        <a:defRPr sz="15600" kern="1200">
          <a:solidFill>
            <a:schemeClr val="tx1"/>
          </a:solidFill>
          <a:latin typeface="+mn-lt"/>
          <a:ea typeface="+mn-ea"/>
          <a:cs typeface="+mn-cs"/>
        </a:defRPr>
      </a:lvl1pPr>
      <a:lvl2pPr marL="3627453" indent="-1395174" algn="l" defTabSz="4464558" rtl="0" eaLnBrk="1" latinLnBrk="0" hangingPunct="1">
        <a:spcBef>
          <a:spcPct val="20000"/>
        </a:spcBef>
        <a:buFont typeface="Arial" panose="020B0604020202020204" pitchFamily="34" charset="0"/>
        <a:buChar char="–"/>
        <a:defRPr sz="13700" kern="1200">
          <a:solidFill>
            <a:schemeClr val="tx1"/>
          </a:solidFill>
          <a:latin typeface="+mn-lt"/>
          <a:ea typeface="+mn-ea"/>
          <a:cs typeface="+mn-cs"/>
        </a:defRPr>
      </a:lvl2pPr>
      <a:lvl3pPr marL="5580698" indent="-1116140" algn="l" defTabSz="4464558" rtl="0" eaLnBrk="1" latinLnBrk="0" hangingPunct="1">
        <a:spcBef>
          <a:spcPct val="20000"/>
        </a:spcBef>
        <a:buFont typeface="Arial" panose="020B0604020202020204" pitchFamily="34" charset="0"/>
        <a:buChar char="•"/>
        <a:defRPr sz="11700" kern="1200">
          <a:solidFill>
            <a:schemeClr val="tx1"/>
          </a:solidFill>
          <a:latin typeface="+mn-lt"/>
          <a:ea typeface="+mn-ea"/>
          <a:cs typeface="+mn-cs"/>
        </a:defRPr>
      </a:lvl3pPr>
      <a:lvl4pPr marL="7812977" indent="-1116140" algn="l" defTabSz="4464558" rtl="0" eaLnBrk="1" latinLnBrk="0" hangingPunct="1">
        <a:spcBef>
          <a:spcPct val="20000"/>
        </a:spcBef>
        <a:buFont typeface="Arial" panose="020B0604020202020204" pitchFamily="34" charset="0"/>
        <a:buChar char="–"/>
        <a:defRPr sz="9800" kern="1200">
          <a:solidFill>
            <a:schemeClr val="tx1"/>
          </a:solidFill>
          <a:latin typeface="+mn-lt"/>
          <a:ea typeface="+mn-ea"/>
          <a:cs typeface="+mn-cs"/>
        </a:defRPr>
      </a:lvl4pPr>
      <a:lvl5pPr marL="10045256" indent="-1116140" algn="l" defTabSz="4464558" rtl="0" eaLnBrk="1" latinLnBrk="0" hangingPunct="1">
        <a:spcBef>
          <a:spcPct val="20000"/>
        </a:spcBef>
        <a:buFont typeface="Arial" panose="020B0604020202020204" pitchFamily="34" charset="0"/>
        <a:buChar char="»"/>
        <a:defRPr sz="9800" kern="1200">
          <a:solidFill>
            <a:schemeClr val="tx1"/>
          </a:solidFill>
          <a:latin typeface="+mn-lt"/>
          <a:ea typeface="+mn-ea"/>
          <a:cs typeface="+mn-cs"/>
        </a:defRPr>
      </a:lvl5pPr>
      <a:lvl6pPr marL="12277535" indent="-1116140" algn="l" defTabSz="4464558" rtl="0" eaLnBrk="1" latinLnBrk="0" hangingPunct="1">
        <a:spcBef>
          <a:spcPct val="20000"/>
        </a:spcBef>
        <a:buFont typeface="Arial" panose="020B0604020202020204" pitchFamily="34" charset="0"/>
        <a:buChar char="•"/>
        <a:defRPr sz="9800" kern="1200">
          <a:solidFill>
            <a:schemeClr val="tx1"/>
          </a:solidFill>
          <a:latin typeface="+mn-lt"/>
          <a:ea typeface="+mn-ea"/>
          <a:cs typeface="+mn-cs"/>
        </a:defRPr>
      </a:lvl6pPr>
      <a:lvl7pPr marL="14509814" indent="-1116140" algn="l" defTabSz="4464558" rtl="0" eaLnBrk="1" latinLnBrk="0" hangingPunct="1">
        <a:spcBef>
          <a:spcPct val="20000"/>
        </a:spcBef>
        <a:buFont typeface="Arial" panose="020B0604020202020204" pitchFamily="34" charset="0"/>
        <a:buChar char="•"/>
        <a:defRPr sz="9800" kern="1200">
          <a:solidFill>
            <a:schemeClr val="tx1"/>
          </a:solidFill>
          <a:latin typeface="+mn-lt"/>
          <a:ea typeface="+mn-ea"/>
          <a:cs typeface="+mn-cs"/>
        </a:defRPr>
      </a:lvl7pPr>
      <a:lvl8pPr marL="16742093" indent="-1116140" algn="l" defTabSz="4464558" rtl="0" eaLnBrk="1" latinLnBrk="0" hangingPunct="1">
        <a:spcBef>
          <a:spcPct val="20000"/>
        </a:spcBef>
        <a:buFont typeface="Arial" panose="020B0604020202020204" pitchFamily="34" charset="0"/>
        <a:buChar char="•"/>
        <a:defRPr sz="9800" kern="1200">
          <a:solidFill>
            <a:schemeClr val="tx1"/>
          </a:solidFill>
          <a:latin typeface="+mn-lt"/>
          <a:ea typeface="+mn-ea"/>
          <a:cs typeface="+mn-cs"/>
        </a:defRPr>
      </a:lvl8pPr>
      <a:lvl9pPr marL="18974372" indent="-1116140" algn="l" defTabSz="4464558" rtl="0" eaLnBrk="1" latinLnBrk="0" hangingPunct="1">
        <a:spcBef>
          <a:spcPct val="20000"/>
        </a:spcBef>
        <a:buFont typeface="Arial" panose="020B0604020202020204" pitchFamily="34" charset="0"/>
        <a:buChar char="•"/>
        <a:defRPr sz="9800" kern="1200">
          <a:solidFill>
            <a:schemeClr val="tx1"/>
          </a:solidFill>
          <a:latin typeface="+mn-lt"/>
          <a:ea typeface="+mn-ea"/>
          <a:cs typeface="+mn-cs"/>
        </a:defRPr>
      </a:lvl9pPr>
    </p:bodyStyle>
    <p:otherStyle>
      <a:defPPr>
        <a:defRPr lang="fr-FR"/>
      </a:defPPr>
      <a:lvl1pPr marL="0" algn="l" defTabSz="4464558" rtl="0" eaLnBrk="1" latinLnBrk="0" hangingPunct="1">
        <a:defRPr sz="8800" kern="1200">
          <a:solidFill>
            <a:schemeClr val="tx1"/>
          </a:solidFill>
          <a:latin typeface="+mn-lt"/>
          <a:ea typeface="+mn-ea"/>
          <a:cs typeface="+mn-cs"/>
        </a:defRPr>
      </a:lvl1pPr>
      <a:lvl2pPr marL="2232279" algn="l" defTabSz="4464558" rtl="0" eaLnBrk="1" latinLnBrk="0" hangingPunct="1">
        <a:defRPr sz="8800" kern="1200">
          <a:solidFill>
            <a:schemeClr val="tx1"/>
          </a:solidFill>
          <a:latin typeface="+mn-lt"/>
          <a:ea typeface="+mn-ea"/>
          <a:cs typeface="+mn-cs"/>
        </a:defRPr>
      </a:lvl2pPr>
      <a:lvl3pPr marL="4464558" algn="l" defTabSz="4464558" rtl="0" eaLnBrk="1" latinLnBrk="0" hangingPunct="1">
        <a:defRPr sz="8800" kern="1200">
          <a:solidFill>
            <a:schemeClr val="tx1"/>
          </a:solidFill>
          <a:latin typeface="+mn-lt"/>
          <a:ea typeface="+mn-ea"/>
          <a:cs typeface="+mn-cs"/>
        </a:defRPr>
      </a:lvl3pPr>
      <a:lvl4pPr marL="6696837" algn="l" defTabSz="4464558" rtl="0" eaLnBrk="1" latinLnBrk="0" hangingPunct="1">
        <a:defRPr sz="8800" kern="1200">
          <a:solidFill>
            <a:schemeClr val="tx1"/>
          </a:solidFill>
          <a:latin typeface="+mn-lt"/>
          <a:ea typeface="+mn-ea"/>
          <a:cs typeface="+mn-cs"/>
        </a:defRPr>
      </a:lvl4pPr>
      <a:lvl5pPr marL="8929116" algn="l" defTabSz="4464558" rtl="0" eaLnBrk="1" latinLnBrk="0" hangingPunct="1">
        <a:defRPr sz="8800" kern="1200">
          <a:solidFill>
            <a:schemeClr val="tx1"/>
          </a:solidFill>
          <a:latin typeface="+mn-lt"/>
          <a:ea typeface="+mn-ea"/>
          <a:cs typeface="+mn-cs"/>
        </a:defRPr>
      </a:lvl5pPr>
      <a:lvl6pPr marL="11161395" algn="l" defTabSz="4464558" rtl="0" eaLnBrk="1" latinLnBrk="0" hangingPunct="1">
        <a:defRPr sz="8800" kern="1200">
          <a:solidFill>
            <a:schemeClr val="tx1"/>
          </a:solidFill>
          <a:latin typeface="+mn-lt"/>
          <a:ea typeface="+mn-ea"/>
          <a:cs typeface="+mn-cs"/>
        </a:defRPr>
      </a:lvl6pPr>
      <a:lvl7pPr marL="13393674" algn="l" defTabSz="4464558" rtl="0" eaLnBrk="1" latinLnBrk="0" hangingPunct="1">
        <a:defRPr sz="8800" kern="1200">
          <a:solidFill>
            <a:schemeClr val="tx1"/>
          </a:solidFill>
          <a:latin typeface="+mn-lt"/>
          <a:ea typeface="+mn-ea"/>
          <a:cs typeface="+mn-cs"/>
        </a:defRPr>
      </a:lvl7pPr>
      <a:lvl8pPr marL="15625953" algn="l" defTabSz="4464558" rtl="0" eaLnBrk="1" latinLnBrk="0" hangingPunct="1">
        <a:defRPr sz="8800" kern="1200">
          <a:solidFill>
            <a:schemeClr val="tx1"/>
          </a:solidFill>
          <a:latin typeface="+mn-lt"/>
          <a:ea typeface="+mn-ea"/>
          <a:cs typeface="+mn-cs"/>
        </a:defRPr>
      </a:lvl8pPr>
      <a:lvl9pPr marL="17858232" algn="l" defTabSz="4464558"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256809" y="612703"/>
            <a:ext cx="21458384" cy="1200329"/>
          </a:xfrm>
          <a:prstGeom prst="rect">
            <a:avLst/>
          </a:prstGeom>
          <a:noFill/>
          <a:ln w="57150">
            <a:solidFill>
              <a:schemeClr val="accent5">
                <a:lumMod val="60000"/>
                <a:lumOff val="40000"/>
              </a:schemeClr>
            </a:solidFill>
          </a:ln>
        </p:spPr>
        <p:txBody>
          <a:bodyPr wrap="square" rtlCol="0">
            <a:spAutoFit/>
          </a:bodyPr>
          <a:lstStyle/>
          <a:p>
            <a:pPr algn="ctr"/>
            <a:r>
              <a:rPr lang="fr-FR" sz="7200" b="1" dirty="0" smtClean="0">
                <a:solidFill>
                  <a:schemeClr val="accent5">
                    <a:lumMod val="60000"/>
                    <a:lumOff val="40000"/>
                  </a:schemeClr>
                </a:solidFill>
              </a:rPr>
              <a:t>Conseil régional en antibiothérapie : qui fait quoi ?</a:t>
            </a:r>
            <a:endParaRPr lang="fr-FR" sz="7200" b="1" dirty="0">
              <a:solidFill>
                <a:schemeClr val="accent5">
                  <a:lumMod val="60000"/>
                  <a:lumOff val="40000"/>
                </a:schemeClr>
              </a:solidFill>
            </a:endParaRPr>
          </a:p>
        </p:txBody>
      </p:sp>
      <p:sp>
        <p:nvSpPr>
          <p:cNvPr id="5" name="ZoneTexte 4"/>
          <p:cNvSpPr txBox="1"/>
          <p:nvPr/>
        </p:nvSpPr>
        <p:spPr>
          <a:xfrm>
            <a:off x="1224361" y="4967821"/>
            <a:ext cx="17209912" cy="830997"/>
          </a:xfrm>
          <a:prstGeom prst="rect">
            <a:avLst/>
          </a:prstGeom>
          <a:solidFill>
            <a:schemeClr val="accent5">
              <a:lumMod val="60000"/>
              <a:lumOff val="40000"/>
            </a:schemeClr>
          </a:solidFill>
        </p:spPr>
        <p:txBody>
          <a:bodyPr wrap="square" rtlCol="0">
            <a:spAutoFit/>
          </a:bodyPr>
          <a:lstStyle/>
          <a:p>
            <a:pPr algn="ctr"/>
            <a:r>
              <a:rPr lang="fr-FR" sz="4800" b="1" dirty="0" smtClean="0">
                <a:solidFill>
                  <a:schemeClr val="bg1"/>
                </a:solidFill>
              </a:rPr>
              <a:t>INTRODUCTION</a:t>
            </a:r>
            <a:endParaRPr lang="fr-FR" sz="4800" b="1" dirty="0">
              <a:solidFill>
                <a:schemeClr val="bg1"/>
              </a:solidFill>
            </a:endParaRPr>
          </a:p>
        </p:txBody>
      </p:sp>
      <p:sp>
        <p:nvSpPr>
          <p:cNvPr id="6" name="ZoneTexte 5"/>
          <p:cNvSpPr txBox="1"/>
          <p:nvPr/>
        </p:nvSpPr>
        <p:spPr>
          <a:xfrm>
            <a:off x="1224361" y="6078600"/>
            <a:ext cx="17209912" cy="8217634"/>
          </a:xfrm>
          <a:prstGeom prst="rect">
            <a:avLst/>
          </a:prstGeom>
          <a:noFill/>
          <a:ln>
            <a:noFill/>
          </a:ln>
        </p:spPr>
        <p:txBody>
          <a:bodyPr wrap="square" rtlCol="0">
            <a:spAutoFit/>
          </a:bodyPr>
          <a:lstStyle/>
          <a:p>
            <a:pPr algn="just"/>
            <a:r>
              <a:rPr lang="fr-FR" sz="4800" dirty="0" smtClean="0"/>
              <a:t>La consommation des antibiotiques en France reste parmi les plus élevées d’Europe. L’instruction du 19 juin 2015 a donné aux agences régionales de santé (ARS) la responsabilité d’organiser les politiques de bon usage des antibiotiques. Cette politique s’articule autour du référent en antibiothérapie désigné au sein de chaque établissement de santé, chargé d'organiser la lutte contre l’</a:t>
            </a:r>
            <a:r>
              <a:rPr lang="fr-FR" sz="4800" dirty="0" err="1" smtClean="0"/>
              <a:t>antibiorésistance</a:t>
            </a:r>
            <a:r>
              <a:rPr lang="fr-FR" sz="4800" dirty="0" smtClean="0"/>
              <a:t> et d’assurer le conseil en antibiothérapie auprès des prescripteurs de son établissement. </a:t>
            </a:r>
          </a:p>
          <a:p>
            <a:pPr algn="just"/>
            <a:r>
              <a:rPr lang="fr-FR" sz="4800" dirty="0" smtClean="0"/>
              <a:t>L’objectif de cette étude était de connaître la formation et le rôle des référents en antibiothérapie au sein des établissements de santé de la région Pays de la Loire.</a:t>
            </a:r>
          </a:p>
        </p:txBody>
      </p:sp>
      <p:sp>
        <p:nvSpPr>
          <p:cNvPr id="7" name="ZoneTexte 6"/>
          <p:cNvSpPr txBox="1"/>
          <p:nvPr/>
        </p:nvSpPr>
        <p:spPr>
          <a:xfrm>
            <a:off x="19154353" y="4967821"/>
            <a:ext cx="12097342" cy="830997"/>
          </a:xfrm>
          <a:prstGeom prst="rect">
            <a:avLst/>
          </a:prstGeom>
          <a:solidFill>
            <a:schemeClr val="accent5">
              <a:lumMod val="60000"/>
              <a:lumOff val="40000"/>
            </a:schemeClr>
          </a:solidFill>
        </p:spPr>
        <p:txBody>
          <a:bodyPr wrap="square" rtlCol="0">
            <a:spAutoFit/>
          </a:bodyPr>
          <a:lstStyle/>
          <a:p>
            <a:pPr algn="ctr"/>
            <a:r>
              <a:rPr lang="fr-FR" sz="4800" b="1" dirty="0" smtClean="0">
                <a:solidFill>
                  <a:schemeClr val="bg1"/>
                </a:solidFill>
              </a:rPr>
              <a:t>MATÉRIEL ET MÉTHODE</a:t>
            </a:r>
            <a:endParaRPr lang="fr-FR" sz="4800" b="1" dirty="0">
              <a:solidFill>
                <a:schemeClr val="bg1"/>
              </a:solidFill>
            </a:endParaRPr>
          </a:p>
        </p:txBody>
      </p:sp>
      <p:sp>
        <p:nvSpPr>
          <p:cNvPr id="8" name="ZoneTexte 7"/>
          <p:cNvSpPr txBox="1"/>
          <p:nvPr/>
        </p:nvSpPr>
        <p:spPr>
          <a:xfrm>
            <a:off x="19181666" y="6072205"/>
            <a:ext cx="12097342" cy="6001643"/>
          </a:xfrm>
          <a:prstGeom prst="rect">
            <a:avLst/>
          </a:prstGeom>
          <a:noFill/>
          <a:ln>
            <a:noFill/>
          </a:ln>
        </p:spPr>
        <p:txBody>
          <a:bodyPr wrap="square" rtlCol="0">
            <a:spAutoFit/>
          </a:bodyPr>
          <a:lstStyle/>
          <a:p>
            <a:pPr algn="just"/>
            <a:r>
              <a:rPr lang="fr-FR" sz="4800" dirty="0" smtClean="0"/>
              <a:t>La liste des référents en antibiothérapie déclarés et leur lieu d’exercice a été fournie par l’ARS des Pays de la Loire. </a:t>
            </a:r>
          </a:p>
          <a:p>
            <a:pPr algn="just"/>
            <a:endParaRPr lang="fr-FR" sz="4800" dirty="0" smtClean="0"/>
          </a:p>
          <a:p>
            <a:pPr algn="just"/>
            <a:r>
              <a:rPr lang="fr-FR" sz="4800" dirty="0" smtClean="0"/>
              <a:t>Les référents ont été interrogés par 3 investigateurs au cours d’un entretien individuel sur leur lieu d’exercice, à partir d’un questionnaire rédigé en amont.</a:t>
            </a:r>
          </a:p>
        </p:txBody>
      </p:sp>
      <p:sp>
        <p:nvSpPr>
          <p:cNvPr id="9" name="ZoneTexte 8"/>
          <p:cNvSpPr txBox="1"/>
          <p:nvPr/>
        </p:nvSpPr>
        <p:spPr>
          <a:xfrm>
            <a:off x="1224360" y="14726271"/>
            <a:ext cx="30027337" cy="830997"/>
          </a:xfrm>
          <a:prstGeom prst="rect">
            <a:avLst/>
          </a:prstGeom>
          <a:solidFill>
            <a:schemeClr val="accent5">
              <a:lumMod val="60000"/>
              <a:lumOff val="40000"/>
            </a:schemeClr>
          </a:solidFill>
        </p:spPr>
        <p:txBody>
          <a:bodyPr wrap="square" rtlCol="0">
            <a:spAutoFit/>
          </a:bodyPr>
          <a:lstStyle/>
          <a:p>
            <a:pPr algn="ctr"/>
            <a:r>
              <a:rPr lang="fr-FR" sz="4800" b="1" dirty="0" smtClean="0">
                <a:solidFill>
                  <a:schemeClr val="bg1"/>
                </a:solidFill>
              </a:rPr>
              <a:t>RÉSULTATS</a:t>
            </a:r>
            <a:endParaRPr lang="fr-FR" sz="4800" b="1" dirty="0">
              <a:solidFill>
                <a:schemeClr val="bg1"/>
              </a:solidFill>
            </a:endParaRPr>
          </a:p>
        </p:txBody>
      </p:sp>
      <p:sp>
        <p:nvSpPr>
          <p:cNvPr id="10" name="ZoneTexte 9"/>
          <p:cNvSpPr txBox="1"/>
          <p:nvPr/>
        </p:nvSpPr>
        <p:spPr>
          <a:xfrm>
            <a:off x="1224362" y="15851303"/>
            <a:ext cx="30027334" cy="2123658"/>
          </a:xfrm>
          <a:prstGeom prst="rect">
            <a:avLst/>
          </a:prstGeom>
          <a:noFill/>
          <a:ln>
            <a:noFill/>
          </a:ln>
        </p:spPr>
        <p:txBody>
          <a:bodyPr wrap="square" rtlCol="0">
            <a:spAutoFit/>
          </a:bodyPr>
          <a:lstStyle/>
          <a:p>
            <a:pPr algn="just"/>
            <a:r>
              <a:rPr lang="fr-FR" sz="4400" dirty="0" smtClean="0"/>
              <a:t>La Région des Pays de la Loire compte 126 établissements de santé : 2 centres hospitaliers universitaires (CHU), 19 centres hospitaliers (CH), 25 hôpitaux de proximité, 25 cliniques privées, 36 centres de soins de suite et réadaptation, 2 centres de lutte contre le cancer, 14 centres de santé mentale, 3 structures d’hémodialyse.</a:t>
            </a:r>
          </a:p>
        </p:txBody>
      </p:sp>
      <p:sp>
        <p:nvSpPr>
          <p:cNvPr id="11" name="ZoneTexte 10"/>
          <p:cNvSpPr txBox="1"/>
          <p:nvPr/>
        </p:nvSpPr>
        <p:spPr>
          <a:xfrm>
            <a:off x="5256809" y="1852774"/>
            <a:ext cx="21458384" cy="646331"/>
          </a:xfrm>
          <a:prstGeom prst="rect">
            <a:avLst/>
          </a:prstGeom>
          <a:noFill/>
          <a:ln>
            <a:noFill/>
          </a:ln>
        </p:spPr>
        <p:txBody>
          <a:bodyPr wrap="square" rtlCol="0">
            <a:spAutoFit/>
          </a:bodyPr>
          <a:lstStyle/>
          <a:p>
            <a:pPr algn="ctr"/>
            <a:r>
              <a:rPr lang="fr-FR" sz="3600" dirty="0"/>
              <a:t>H. </a:t>
            </a:r>
            <a:r>
              <a:rPr lang="fr-FR" sz="3600" dirty="0" smtClean="0"/>
              <a:t>Cormier</a:t>
            </a:r>
            <a:r>
              <a:rPr lang="fr-FR" sz="3600" baseline="30000" dirty="0" smtClean="0"/>
              <a:t>1,2</a:t>
            </a:r>
            <a:r>
              <a:rPr lang="fr-FR" sz="3600" dirty="0" smtClean="0"/>
              <a:t>, </a:t>
            </a:r>
            <a:r>
              <a:rPr lang="fr-FR" sz="3600" dirty="0"/>
              <a:t>M. </a:t>
            </a:r>
            <a:r>
              <a:rPr lang="fr-FR" sz="3600" dirty="0" smtClean="0"/>
              <a:t>Chauveau</a:t>
            </a:r>
            <a:r>
              <a:rPr lang="fr-FR" sz="3600" baseline="30000" dirty="0" smtClean="0"/>
              <a:t>1,3</a:t>
            </a:r>
            <a:r>
              <a:rPr lang="fr-FR" sz="3600" dirty="0" smtClean="0"/>
              <a:t>, </a:t>
            </a:r>
            <a:r>
              <a:rPr lang="fr-FR" sz="3600" dirty="0"/>
              <a:t>W. </a:t>
            </a:r>
            <a:r>
              <a:rPr lang="fr-FR" sz="3600" dirty="0" smtClean="0"/>
              <a:t>Boutfol</a:t>
            </a:r>
            <a:r>
              <a:rPr lang="fr-FR" sz="3600" baseline="30000" dirty="0" smtClean="0"/>
              <a:t>1,4</a:t>
            </a:r>
            <a:r>
              <a:rPr lang="fr-FR" sz="3600" dirty="0" smtClean="0"/>
              <a:t>, </a:t>
            </a:r>
            <a:r>
              <a:rPr lang="fr-FR" sz="3600" dirty="0"/>
              <a:t>E. </a:t>
            </a:r>
            <a:r>
              <a:rPr lang="fr-FR" sz="3600" dirty="0" smtClean="0"/>
              <a:t>Ninin</a:t>
            </a:r>
            <a:r>
              <a:rPr lang="fr-FR" sz="3600" baseline="30000" dirty="0" smtClean="0"/>
              <a:t>5</a:t>
            </a:r>
            <a:r>
              <a:rPr lang="fr-FR" sz="3600" dirty="0" smtClean="0"/>
              <a:t>, </a:t>
            </a:r>
            <a:r>
              <a:rPr lang="fr-FR" sz="3600" dirty="0"/>
              <a:t>S. </a:t>
            </a:r>
            <a:r>
              <a:rPr lang="fr-FR" sz="3600" dirty="0" smtClean="0"/>
              <a:t>Jovelin</a:t>
            </a:r>
            <a:r>
              <a:rPr lang="fr-FR" sz="3600" baseline="30000" dirty="0" smtClean="0"/>
              <a:t>6</a:t>
            </a:r>
            <a:r>
              <a:rPr lang="fr-FR" sz="3600" dirty="0" smtClean="0"/>
              <a:t>, </a:t>
            </a:r>
            <a:r>
              <a:rPr lang="fr-FR" sz="3600" dirty="0"/>
              <a:t>D. </a:t>
            </a:r>
            <a:r>
              <a:rPr lang="fr-FR" sz="3600" dirty="0" smtClean="0"/>
              <a:t>Boutoille</a:t>
            </a:r>
            <a:r>
              <a:rPr lang="fr-FR" sz="3600" baseline="30000" dirty="0" smtClean="0"/>
              <a:t>3,6</a:t>
            </a:r>
            <a:r>
              <a:rPr lang="fr-FR" sz="3600" dirty="0" smtClean="0"/>
              <a:t>, </a:t>
            </a:r>
            <a:r>
              <a:rPr lang="fr-FR" sz="3600" dirty="0"/>
              <a:t>P. </a:t>
            </a:r>
            <a:r>
              <a:rPr lang="fr-FR" sz="3600" dirty="0" smtClean="0"/>
              <a:t>Abgueguen</a:t>
            </a:r>
            <a:r>
              <a:rPr lang="fr-FR" sz="3600" baseline="30000" dirty="0" smtClean="0"/>
              <a:t>2</a:t>
            </a:r>
          </a:p>
        </p:txBody>
      </p:sp>
      <p:sp>
        <p:nvSpPr>
          <p:cNvPr id="12" name="ZoneTexte 11"/>
          <p:cNvSpPr txBox="1"/>
          <p:nvPr/>
        </p:nvSpPr>
        <p:spPr>
          <a:xfrm>
            <a:off x="1191267" y="18152537"/>
            <a:ext cx="18251118" cy="6555641"/>
          </a:xfrm>
          <a:prstGeom prst="rect">
            <a:avLst/>
          </a:prstGeom>
          <a:noFill/>
        </p:spPr>
        <p:txBody>
          <a:bodyPr wrap="square" rtlCol="0">
            <a:spAutoFit/>
          </a:bodyPr>
          <a:lstStyle/>
          <a:p>
            <a:pPr algn="just"/>
            <a:r>
              <a:rPr lang="fr-FR" sz="4400" dirty="0" smtClean="0"/>
              <a:t>Sur 79 référents déclarés, </a:t>
            </a:r>
            <a:r>
              <a:rPr lang="fr-FR" sz="4400" b="1" dirty="0" smtClean="0"/>
              <a:t>74 </a:t>
            </a:r>
            <a:r>
              <a:rPr lang="fr-FR" sz="4400" dirty="0" smtClean="0"/>
              <a:t>ont été interrogés (figure 2).</a:t>
            </a:r>
          </a:p>
          <a:p>
            <a:pPr algn="just"/>
            <a:endParaRPr lang="fr-FR" sz="2400" dirty="0" smtClean="0"/>
          </a:p>
          <a:p>
            <a:pPr algn="just"/>
            <a:r>
              <a:rPr lang="fr-FR" sz="4400" dirty="0" smtClean="0"/>
              <a:t>Les référents sont </a:t>
            </a:r>
            <a:r>
              <a:rPr lang="fr-FR" sz="4400" b="1" dirty="0" smtClean="0"/>
              <a:t>médecins (67%) </a:t>
            </a:r>
            <a:r>
              <a:rPr lang="fr-FR" sz="4400" dirty="0" smtClean="0"/>
              <a:t>ou </a:t>
            </a:r>
            <a:r>
              <a:rPr lang="fr-FR" sz="4400" b="1" dirty="0" smtClean="0"/>
              <a:t>pharmaciens (33%)</a:t>
            </a:r>
            <a:r>
              <a:rPr lang="fr-FR" sz="4400" dirty="0" smtClean="0"/>
              <a:t>. La répartition des spécialités médicales est détaillée dans la figure 1. </a:t>
            </a:r>
          </a:p>
          <a:p>
            <a:pPr algn="just"/>
            <a:r>
              <a:rPr lang="fr-FR" sz="4400" dirty="0" smtClean="0"/>
              <a:t>Concernant les formations dans le domaine de l’infectiologie :</a:t>
            </a:r>
          </a:p>
          <a:p>
            <a:pPr marL="571500" indent="-571500" algn="just">
              <a:buFontTx/>
              <a:buChar char="-"/>
            </a:pPr>
            <a:r>
              <a:rPr lang="fr-FR" sz="4400" dirty="0" smtClean="0"/>
              <a:t>14%  des référents sont titulaires du diplôme d’études spécialisées complémentaires (DESC) de pathologie infectieuse et tropicale</a:t>
            </a:r>
          </a:p>
          <a:p>
            <a:pPr marL="571500" indent="-571500" algn="just">
              <a:buFontTx/>
              <a:buChar char="-"/>
            </a:pPr>
            <a:r>
              <a:rPr lang="fr-FR" sz="4400" dirty="0" smtClean="0"/>
              <a:t>53% sont titulaires d’un diplôme universitaire (DU) de thérapie anti-infectieuse</a:t>
            </a:r>
          </a:p>
          <a:p>
            <a:pPr marL="571500" indent="-571500" algn="just">
              <a:buFontTx/>
              <a:buChar char="-"/>
            </a:pPr>
            <a:r>
              <a:rPr lang="fr-FR" sz="4400" b="1" dirty="0" smtClean="0"/>
              <a:t>32% n’ont aucune formation spécifique</a:t>
            </a:r>
            <a:r>
              <a:rPr lang="fr-FR" sz="4400" dirty="0" smtClean="0"/>
              <a:t>. </a:t>
            </a:r>
          </a:p>
        </p:txBody>
      </p:sp>
      <p:sp>
        <p:nvSpPr>
          <p:cNvPr id="13" name="ZoneTexte 12"/>
          <p:cNvSpPr txBox="1"/>
          <p:nvPr/>
        </p:nvSpPr>
        <p:spPr>
          <a:xfrm>
            <a:off x="1224362" y="25046721"/>
            <a:ext cx="18218024" cy="2123658"/>
          </a:xfrm>
          <a:prstGeom prst="rect">
            <a:avLst/>
          </a:prstGeom>
          <a:noFill/>
        </p:spPr>
        <p:txBody>
          <a:bodyPr wrap="square" rtlCol="0">
            <a:spAutoFit/>
          </a:bodyPr>
          <a:lstStyle/>
          <a:p>
            <a:pPr algn="just"/>
            <a:r>
              <a:rPr lang="fr-FR" sz="4400" b="1" dirty="0" smtClean="0"/>
              <a:t>34 référents (43%) fournissent du conseil aux prescripteurs de leur établissement, mais la moitié d’entre eux a recours à un appui </a:t>
            </a:r>
            <a:r>
              <a:rPr lang="fr-FR" sz="4400" b="1" dirty="0" err="1" smtClean="0"/>
              <a:t>infectiologique</a:t>
            </a:r>
            <a:r>
              <a:rPr lang="fr-FR" sz="4400" b="1" dirty="0" smtClean="0"/>
              <a:t> complémentaire</a:t>
            </a:r>
            <a:r>
              <a:rPr lang="fr-FR" sz="4400" dirty="0" smtClean="0"/>
              <a:t>.</a:t>
            </a:r>
          </a:p>
        </p:txBody>
      </p:sp>
      <p:sp>
        <p:nvSpPr>
          <p:cNvPr id="17" name="ZoneTexte 16"/>
          <p:cNvSpPr txBox="1"/>
          <p:nvPr/>
        </p:nvSpPr>
        <p:spPr>
          <a:xfrm>
            <a:off x="9645244" y="27473212"/>
            <a:ext cx="21577393" cy="8217634"/>
          </a:xfrm>
          <a:prstGeom prst="rect">
            <a:avLst/>
          </a:prstGeom>
          <a:noFill/>
        </p:spPr>
        <p:txBody>
          <a:bodyPr wrap="square" rtlCol="0">
            <a:spAutoFit/>
          </a:bodyPr>
          <a:lstStyle/>
          <a:p>
            <a:pPr algn="just"/>
            <a:r>
              <a:rPr lang="fr-FR" sz="4400" dirty="0"/>
              <a:t>Un </a:t>
            </a:r>
            <a:r>
              <a:rPr lang="fr-FR" sz="4400" b="1" dirty="0"/>
              <a:t>outil informatique d’aide à la prescription </a:t>
            </a:r>
            <a:r>
              <a:rPr lang="fr-FR" sz="4400" dirty="0"/>
              <a:t>est disponible dans </a:t>
            </a:r>
            <a:r>
              <a:rPr lang="fr-FR" sz="4400" b="1" dirty="0"/>
              <a:t>45% des établissements</a:t>
            </a:r>
            <a:r>
              <a:rPr lang="fr-FR" sz="4400" dirty="0"/>
              <a:t> (</a:t>
            </a:r>
            <a:r>
              <a:rPr lang="fr-FR" sz="4400" dirty="0" err="1"/>
              <a:t>ePOPI</a:t>
            </a:r>
            <a:r>
              <a:rPr lang="fr-FR" sz="4400" dirty="0"/>
              <a:t>® ou </a:t>
            </a:r>
            <a:r>
              <a:rPr lang="fr-FR" sz="4400" dirty="0" err="1"/>
              <a:t>Antibiogarde</a:t>
            </a:r>
            <a:r>
              <a:rPr lang="fr-FR" sz="4400" dirty="0"/>
              <a:t>®). </a:t>
            </a:r>
            <a:endParaRPr lang="fr-FR" sz="4400" dirty="0" smtClean="0"/>
          </a:p>
          <a:p>
            <a:pPr algn="just"/>
            <a:endParaRPr lang="fr-FR" sz="4400" dirty="0" smtClean="0"/>
          </a:p>
          <a:p>
            <a:pPr algn="just"/>
            <a:r>
              <a:rPr lang="fr-FR" sz="4400" dirty="0" smtClean="0"/>
              <a:t>4 établissements hospitaliers ont un ou plusieurs spécialiste(s) infectiologues titulaires du DESC avec une unité dédiée aux maladies infectieuses. </a:t>
            </a:r>
          </a:p>
          <a:p>
            <a:pPr algn="just"/>
            <a:endParaRPr lang="fr-FR" sz="4400" dirty="0" smtClean="0"/>
          </a:p>
          <a:p>
            <a:pPr algn="just"/>
            <a:r>
              <a:rPr lang="fr-FR" sz="4400" dirty="0" smtClean="0"/>
              <a:t>4 établissements hospitaliers (un CHU,  deux CH, un hôpital privé) possèdent une ligne téléphonique dédiée aux avis </a:t>
            </a:r>
            <a:r>
              <a:rPr lang="fr-FR" sz="4400" dirty="0" err="1" smtClean="0"/>
              <a:t>infectiologiques</a:t>
            </a:r>
            <a:r>
              <a:rPr lang="fr-FR" sz="4400" dirty="0" smtClean="0"/>
              <a:t>. </a:t>
            </a:r>
          </a:p>
          <a:p>
            <a:pPr algn="just"/>
            <a:endParaRPr lang="fr-FR" sz="4400" dirty="0" smtClean="0"/>
          </a:p>
          <a:p>
            <a:pPr algn="just"/>
            <a:r>
              <a:rPr lang="fr-FR" sz="4400" b="1" dirty="0" smtClean="0"/>
              <a:t>51 établissements ont recours à une expertise </a:t>
            </a:r>
            <a:r>
              <a:rPr lang="fr-FR" sz="4400" b="1" dirty="0" err="1" smtClean="0"/>
              <a:t>infectiologique</a:t>
            </a:r>
            <a:r>
              <a:rPr lang="fr-FR" sz="4400" b="1" dirty="0" smtClean="0"/>
              <a:t> extérieure </a:t>
            </a:r>
            <a:r>
              <a:rPr lang="fr-FR" sz="4400" dirty="0" smtClean="0"/>
              <a:t>de conseil en antibiothérapie</a:t>
            </a:r>
            <a:r>
              <a:rPr lang="fr-FR" sz="4400" dirty="0"/>
              <a:t>. </a:t>
            </a:r>
          </a:p>
          <a:p>
            <a:pPr algn="just"/>
            <a:endParaRPr lang="fr-FR" sz="4400" dirty="0" smtClean="0"/>
          </a:p>
        </p:txBody>
      </p:sp>
      <p:sp>
        <p:nvSpPr>
          <p:cNvPr id="18" name="ZoneTexte 17"/>
          <p:cNvSpPr txBox="1"/>
          <p:nvPr/>
        </p:nvSpPr>
        <p:spPr>
          <a:xfrm>
            <a:off x="1116349" y="36630255"/>
            <a:ext cx="30135348" cy="830997"/>
          </a:xfrm>
          <a:prstGeom prst="rect">
            <a:avLst/>
          </a:prstGeom>
          <a:solidFill>
            <a:schemeClr val="accent5">
              <a:lumMod val="60000"/>
              <a:lumOff val="40000"/>
            </a:schemeClr>
          </a:solidFill>
        </p:spPr>
        <p:txBody>
          <a:bodyPr wrap="square" rtlCol="0">
            <a:spAutoFit/>
          </a:bodyPr>
          <a:lstStyle/>
          <a:p>
            <a:pPr algn="ctr"/>
            <a:r>
              <a:rPr lang="fr-FR" sz="4800" b="1" dirty="0" smtClean="0">
                <a:solidFill>
                  <a:schemeClr val="bg1"/>
                </a:solidFill>
              </a:rPr>
              <a:t>CONCLUSION</a:t>
            </a:r>
            <a:endParaRPr lang="fr-FR" sz="4800" b="1" dirty="0">
              <a:solidFill>
                <a:schemeClr val="bg1"/>
              </a:solidFill>
            </a:endParaRPr>
          </a:p>
        </p:txBody>
      </p:sp>
      <p:sp>
        <p:nvSpPr>
          <p:cNvPr id="19" name="ZoneTexte 18"/>
          <p:cNvSpPr txBox="1"/>
          <p:nvPr/>
        </p:nvSpPr>
        <p:spPr>
          <a:xfrm>
            <a:off x="1174227" y="37632085"/>
            <a:ext cx="30135347" cy="7540526"/>
          </a:xfrm>
          <a:prstGeom prst="rect">
            <a:avLst/>
          </a:prstGeom>
          <a:noFill/>
        </p:spPr>
        <p:txBody>
          <a:bodyPr wrap="square" rtlCol="0">
            <a:spAutoFit/>
          </a:bodyPr>
          <a:lstStyle/>
          <a:p>
            <a:pPr algn="just"/>
            <a:r>
              <a:rPr lang="fr-FR" sz="4400" dirty="0" smtClean="0"/>
              <a:t>Mettre en place des référents en antibiothérapie dans les établissements de santé est une bonne idée en théorie mais l’analyse du terrain montre toutes les limites d’une instruction sans moyens.</a:t>
            </a:r>
          </a:p>
          <a:p>
            <a:pPr algn="just"/>
            <a:endParaRPr lang="fr-FR" sz="4400" dirty="0" smtClean="0"/>
          </a:p>
          <a:p>
            <a:pPr algn="just"/>
            <a:r>
              <a:rPr lang="fr-FR" sz="4400" dirty="0" smtClean="0"/>
              <a:t>Aujourd’hui, plus qu’un référent en antibiothérapie, ce sont des correspondants qui sont présents dans la majorité des établissements de santé</a:t>
            </a:r>
          </a:p>
          <a:p>
            <a:pPr algn="just"/>
            <a:endParaRPr lang="fr-FR" sz="4400" dirty="0" smtClean="0"/>
          </a:p>
          <a:p>
            <a:pPr algn="just"/>
            <a:r>
              <a:rPr lang="fr-FR" sz="4400" dirty="0" smtClean="0"/>
              <a:t>Manque de temps dédié, manque de formation, manque de légitimité, manque de valorisation, de nombreux efforts restent nécessaires pour que le correspondant en antibiothérapie soit davantage qu’un indicateur pour son établissement et devienne un vrai référent capable de donner des conseils et de mettre en place une vraie politique de bon usage dans son établissement.</a:t>
            </a:r>
          </a:p>
          <a:p>
            <a:pPr algn="just"/>
            <a:r>
              <a:rPr lang="fr-FR" sz="4400" dirty="0" smtClean="0"/>
              <a:t>Les infectiologues doivent se saisir de la formation de ces référents afin de pouvoir par la suite s’appuyer sur eux et mettre en place une politique de bon usage au sein d’un territoire. </a:t>
            </a:r>
          </a:p>
        </p:txBody>
      </p:sp>
      <p:graphicFrame>
        <p:nvGraphicFramePr>
          <p:cNvPr id="20" name="Espace réservé du contenu 3"/>
          <p:cNvGraphicFramePr>
            <a:graphicFrameLocks/>
          </p:cNvGraphicFramePr>
          <p:nvPr>
            <p:extLst>
              <p:ext uri="{D42A27DB-BD31-4B8C-83A1-F6EECF244321}">
                <p14:modId xmlns:p14="http://schemas.microsoft.com/office/powerpoint/2010/main" val="1744456632"/>
              </p:ext>
            </p:extLst>
          </p:nvPr>
        </p:nvGraphicFramePr>
        <p:xfrm>
          <a:off x="20106586" y="18152537"/>
          <a:ext cx="11033015" cy="8055941"/>
        </p:xfrm>
        <a:graphic>
          <a:graphicData uri="http://schemas.openxmlformats.org/drawingml/2006/chart">
            <c:chart xmlns:c="http://schemas.openxmlformats.org/drawingml/2006/chart" xmlns:r="http://schemas.openxmlformats.org/officeDocument/2006/relationships" r:id="rId2"/>
          </a:graphicData>
        </a:graphic>
      </p:graphicFrame>
      <p:sp>
        <p:nvSpPr>
          <p:cNvPr id="21" name="ZoneTexte 20"/>
          <p:cNvSpPr txBox="1"/>
          <p:nvPr/>
        </p:nvSpPr>
        <p:spPr>
          <a:xfrm>
            <a:off x="20594513" y="26291182"/>
            <a:ext cx="10099373" cy="646331"/>
          </a:xfrm>
          <a:prstGeom prst="rect">
            <a:avLst/>
          </a:prstGeom>
          <a:noFill/>
        </p:spPr>
        <p:txBody>
          <a:bodyPr wrap="square" rtlCol="0">
            <a:spAutoFit/>
          </a:bodyPr>
          <a:lstStyle/>
          <a:p>
            <a:pPr algn="ctr"/>
            <a:r>
              <a:rPr lang="fr-FR" sz="3600" u="sng" dirty="0" smtClean="0"/>
              <a:t>Figure 1</a:t>
            </a:r>
            <a:r>
              <a:rPr lang="fr-FR" sz="3600" dirty="0" smtClean="0"/>
              <a:t> : spécialités des </a:t>
            </a:r>
            <a:r>
              <a:rPr lang="fr-FR" sz="3600" dirty="0" err="1" smtClean="0"/>
              <a:t>antibioréférents</a:t>
            </a:r>
            <a:r>
              <a:rPr lang="fr-FR" sz="3600" dirty="0" smtClean="0"/>
              <a:t> médecins</a:t>
            </a:r>
            <a:endParaRPr lang="fr-FR" sz="3600" dirty="0"/>
          </a:p>
        </p:txBody>
      </p:sp>
      <p:pic>
        <p:nvPicPr>
          <p:cNvPr id="1026" name="Picture 2" descr="C:\Users\CORMHE\AppData\Local\Microsoft\Windows\Temporary Internet Files\Content.Outlook\WC354ULX\carte PD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277" y="27517495"/>
            <a:ext cx="7561064" cy="729299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2" name="ZoneTexte 21"/>
          <p:cNvSpPr txBox="1"/>
          <p:nvPr/>
        </p:nvSpPr>
        <p:spPr>
          <a:xfrm>
            <a:off x="1224360" y="34910019"/>
            <a:ext cx="10099373" cy="1200329"/>
          </a:xfrm>
          <a:prstGeom prst="rect">
            <a:avLst/>
          </a:prstGeom>
          <a:noFill/>
        </p:spPr>
        <p:txBody>
          <a:bodyPr wrap="square" rtlCol="0">
            <a:spAutoFit/>
          </a:bodyPr>
          <a:lstStyle/>
          <a:p>
            <a:pPr algn="just"/>
            <a:r>
              <a:rPr lang="fr-FR" sz="3600" u="sng" dirty="0" smtClean="0"/>
              <a:t>Figure 2</a:t>
            </a:r>
            <a:r>
              <a:rPr lang="fr-FR" sz="3600" dirty="0" smtClean="0"/>
              <a:t> : répartition des établissements </a:t>
            </a:r>
          </a:p>
          <a:p>
            <a:pPr algn="just"/>
            <a:r>
              <a:rPr lang="fr-FR" sz="3600" dirty="0" smtClean="0"/>
              <a:t>ayant un référent déclaré en région Pays de Loire</a:t>
            </a:r>
            <a:endParaRPr lang="fr-FR" sz="3600" dirty="0"/>
          </a:p>
        </p:txBody>
      </p:sp>
      <p:sp>
        <p:nvSpPr>
          <p:cNvPr id="2" name="Rectangle 1"/>
          <p:cNvSpPr/>
          <p:nvPr/>
        </p:nvSpPr>
        <p:spPr>
          <a:xfrm>
            <a:off x="17210250" y="2634409"/>
            <a:ext cx="6912769" cy="1384995"/>
          </a:xfrm>
          <a:prstGeom prst="rect">
            <a:avLst/>
          </a:prstGeom>
        </p:spPr>
        <p:txBody>
          <a:bodyPr wrap="square">
            <a:spAutoFit/>
          </a:bodyPr>
          <a:lstStyle/>
          <a:p>
            <a:pPr lvl="0"/>
            <a:r>
              <a:rPr lang="fr-FR" sz="2800" baseline="30000" dirty="0">
                <a:solidFill>
                  <a:prstClr val="black"/>
                </a:solidFill>
              </a:rPr>
              <a:t>4</a:t>
            </a:r>
            <a:r>
              <a:rPr lang="fr-FR" sz="2800" dirty="0">
                <a:solidFill>
                  <a:prstClr val="black"/>
                </a:solidFill>
              </a:rPr>
              <a:t> médecin généraliste </a:t>
            </a:r>
          </a:p>
          <a:p>
            <a:pPr lvl="0"/>
            <a:r>
              <a:rPr lang="fr-FR" sz="2800" baseline="30000" dirty="0">
                <a:solidFill>
                  <a:prstClr val="black"/>
                </a:solidFill>
              </a:rPr>
              <a:t>5</a:t>
            </a:r>
            <a:r>
              <a:rPr lang="fr-FR" sz="2800" dirty="0">
                <a:solidFill>
                  <a:prstClr val="black"/>
                </a:solidFill>
              </a:rPr>
              <a:t> Agence Régionale de Santé Pays de la Loire </a:t>
            </a:r>
          </a:p>
          <a:p>
            <a:pPr lvl="0"/>
            <a:r>
              <a:rPr lang="fr-FR" sz="2800" baseline="30000" dirty="0">
                <a:solidFill>
                  <a:prstClr val="black"/>
                </a:solidFill>
              </a:rPr>
              <a:t>6</a:t>
            </a:r>
            <a:r>
              <a:rPr lang="fr-FR" sz="2800" dirty="0">
                <a:solidFill>
                  <a:prstClr val="black"/>
                </a:solidFill>
              </a:rPr>
              <a:t> </a:t>
            </a:r>
            <a:r>
              <a:rPr lang="fr-FR" sz="2800" dirty="0" err="1">
                <a:solidFill>
                  <a:prstClr val="black"/>
                </a:solidFill>
              </a:rPr>
              <a:t>MedQual</a:t>
            </a:r>
            <a:endParaRPr lang="fr-FR" sz="2800" dirty="0">
              <a:solidFill>
                <a:prstClr val="black"/>
              </a:solidFill>
            </a:endParaRPr>
          </a:p>
        </p:txBody>
      </p:sp>
      <p:sp>
        <p:nvSpPr>
          <p:cNvPr id="3" name="Rectangle 2"/>
          <p:cNvSpPr/>
          <p:nvPr/>
        </p:nvSpPr>
        <p:spPr>
          <a:xfrm>
            <a:off x="8065121" y="2634409"/>
            <a:ext cx="9145129" cy="1384995"/>
          </a:xfrm>
          <a:prstGeom prst="rect">
            <a:avLst/>
          </a:prstGeom>
        </p:spPr>
        <p:txBody>
          <a:bodyPr wrap="square">
            <a:spAutoFit/>
          </a:bodyPr>
          <a:lstStyle/>
          <a:p>
            <a:pPr lvl="0"/>
            <a:r>
              <a:rPr lang="fr-FR" sz="2800" baseline="30000" dirty="0">
                <a:solidFill>
                  <a:prstClr val="black"/>
                </a:solidFill>
              </a:rPr>
              <a:t>1</a:t>
            </a:r>
            <a:r>
              <a:rPr lang="fr-FR" sz="2800" dirty="0">
                <a:solidFill>
                  <a:prstClr val="black"/>
                </a:solidFill>
              </a:rPr>
              <a:t> </a:t>
            </a:r>
            <a:r>
              <a:rPr lang="fr-FR" sz="2800" dirty="0" err="1">
                <a:solidFill>
                  <a:prstClr val="black"/>
                </a:solidFill>
              </a:rPr>
              <a:t>Antibioréférent</a:t>
            </a:r>
            <a:r>
              <a:rPr lang="fr-FR" sz="2800" dirty="0">
                <a:solidFill>
                  <a:prstClr val="black"/>
                </a:solidFill>
              </a:rPr>
              <a:t> régional </a:t>
            </a:r>
          </a:p>
          <a:p>
            <a:pPr lvl="0"/>
            <a:r>
              <a:rPr lang="fr-FR" sz="2800" baseline="30000" dirty="0">
                <a:solidFill>
                  <a:prstClr val="black"/>
                </a:solidFill>
              </a:rPr>
              <a:t>2</a:t>
            </a:r>
            <a:r>
              <a:rPr lang="fr-FR" sz="2800" dirty="0">
                <a:solidFill>
                  <a:prstClr val="black"/>
                </a:solidFill>
              </a:rPr>
              <a:t> Service des maladies infectieuses et tropicales CHU Angers </a:t>
            </a:r>
          </a:p>
          <a:p>
            <a:pPr lvl="0"/>
            <a:r>
              <a:rPr lang="fr-FR" sz="2800" baseline="30000" dirty="0">
                <a:solidFill>
                  <a:prstClr val="black"/>
                </a:solidFill>
              </a:rPr>
              <a:t>3</a:t>
            </a:r>
            <a:r>
              <a:rPr lang="fr-FR" sz="2800" dirty="0">
                <a:solidFill>
                  <a:prstClr val="black"/>
                </a:solidFill>
              </a:rPr>
              <a:t> Service des maladies infectieuses et tropicales CHU Nantes </a:t>
            </a:r>
          </a:p>
        </p:txBody>
      </p:sp>
      <p:pic>
        <p:nvPicPr>
          <p:cNvPr id="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99652" y="180655"/>
            <a:ext cx="4056101" cy="2784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0344" y="612703"/>
            <a:ext cx="2592288" cy="908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Rectangle 6"/>
          <p:cNvSpPr>
            <a:spLocks noChangeArrowheads="1"/>
          </p:cNvSpPr>
          <p:nvPr/>
        </p:nvSpPr>
        <p:spPr bwMode="auto">
          <a:xfrm>
            <a:off x="0" y="0"/>
            <a:ext cx="324040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6349" y="1931359"/>
            <a:ext cx="2556283" cy="212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2816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667</Words>
  <Application>Microsoft Office PowerPoint</Application>
  <PresentationFormat>Personnalisé</PresentationFormat>
  <Paragraphs>47</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Docteur</dc:creator>
  <cp:lastModifiedBy>CORMIER HELENE</cp:lastModifiedBy>
  <cp:revision>24</cp:revision>
  <dcterms:created xsi:type="dcterms:W3CDTF">2019-03-25T16:55:18Z</dcterms:created>
  <dcterms:modified xsi:type="dcterms:W3CDTF">2019-04-09T15:56:51Z</dcterms:modified>
</cp:coreProperties>
</file>