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9080163" cy="503999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4" userDrawn="1">
          <p15:clr>
            <a:srgbClr val="A4A3A4"/>
          </p15:clr>
        </p15:guide>
        <p15:guide id="2" pos="6010" userDrawn="1">
          <p15:clr>
            <a:srgbClr val="A4A3A4"/>
          </p15:clr>
        </p15:guide>
        <p15:guide id="3" pos="67" userDrawn="1">
          <p15:clr>
            <a:srgbClr val="A4A3A4"/>
          </p15:clr>
        </p15:guide>
        <p15:guide id="4" pos="6100" userDrawn="1">
          <p15:clr>
            <a:srgbClr val="A4A3A4"/>
          </p15:clr>
        </p15:guide>
        <p15:guide id="5" pos="11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p:scale>
          <a:sx n="100" d="100"/>
          <a:sy n="100" d="100"/>
        </p:scale>
        <p:origin x="102" y="-25290"/>
      </p:cViewPr>
      <p:guideLst>
        <p:guide orient="horz" pos="15874"/>
        <p:guide pos="6010"/>
        <p:guide pos="67"/>
        <p:guide pos="6100"/>
        <p:guide pos="119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431012" y="8248329"/>
            <a:ext cx="16218139" cy="17546649"/>
          </a:xfrm>
        </p:spPr>
        <p:txBody>
          <a:bodyPr anchor="b"/>
          <a:lstStyle>
            <a:lvl1pPr algn="ctr">
              <a:defRPr sz="12520"/>
            </a:lvl1pPr>
          </a:lstStyle>
          <a:p>
            <a:r>
              <a:rPr lang="fr-FR"/>
              <a:t>Modifiez le style du titre</a:t>
            </a:r>
            <a:endParaRPr lang="en-US" dirty="0"/>
          </a:p>
        </p:txBody>
      </p:sp>
      <p:sp>
        <p:nvSpPr>
          <p:cNvPr id="3" name="Subtitle 2"/>
          <p:cNvSpPr>
            <a:spLocks noGrp="1"/>
          </p:cNvSpPr>
          <p:nvPr>
            <p:ph type="subTitle" idx="1"/>
          </p:nvPr>
        </p:nvSpPr>
        <p:spPr>
          <a:xfrm>
            <a:off x="2385021" y="26471644"/>
            <a:ext cx="14310122" cy="12168318"/>
          </a:xfrm>
        </p:spPr>
        <p:txBody>
          <a:bodyPr/>
          <a:lstStyle>
            <a:lvl1pPr marL="0" indent="0" algn="ctr">
              <a:buNone/>
              <a:defRPr sz="5008"/>
            </a:lvl1pPr>
            <a:lvl2pPr marL="953994" indent="0" algn="ctr">
              <a:buNone/>
              <a:defRPr sz="4173"/>
            </a:lvl2pPr>
            <a:lvl3pPr marL="1907987" indent="0" algn="ctr">
              <a:buNone/>
              <a:defRPr sz="3756"/>
            </a:lvl3pPr>
            <a:lvl4pPr marL="2861981" indent="0" algn="ctr">
              <a:buNone/>
              <a:defRPr sz="3339"/>
            </a:lvl4pPr>
            <a:lvl5pPr marL="3815974" indent="0" algn="ctr">
              <a:buNone/>
              <a:defRPr sz="3339"/>
            </a:lvl5pPr>
            <a:lvl6pPr marL="4769968" indent="0" algn="ctr">
              <a:buNone/>
              <a:defRPr sz="3339"/>
            </a:lvl6pPr>
            <a:lvl7pPr marL="5723961" indent="0" algn="ctr">
              <a:buNone/>
              <a:defRPr sz="3339"/>
            </a:lvl7pPr>
            <a:lvl8pPr marL="6677955" indent="0" algn="ctr">
              <a:buNone/>
              <a:defRPr sz="3339"/>
            </a:lvl8pPr>
            <a:lvl9pPr marL="7631948" indent="0" algn="ctr">
              <a:buNone/>
              <a:defRPr sz="3339"/>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4B35897-BA85-4FF5-828B-4889E4528014}" type="datetimeFigureOut">
              <a:rPr lang="fr-FR" smtClean="0"/>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104081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B35897-BA85-4FF5-828B-4889E4528014}" type="datetimeFigureOut">
              <a:rPr lang="fr-FR" smtClean="0"/>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300708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54243" y="2683331"/>
            <a:ext cx="4114160" cy="4271162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11762" y="2683331"/>
            <a:ext cx="12103978" cy="4271162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B35897-BA85-4FF5-828B-4889E4528014}" type="datetimeFigureOut">
              <a:rPr lang="fr-FR" smtClean="0"/>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319196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B35897-BA85-4FF5-828B-4889E4528014}" type="datetimeFigureOut">
              <a:rPr lang="fr-FR" smtClean="0"/>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291543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301824" y="12565002"/>
            <a:ext cx="16456641" cy="20964976"/>
          </a:xfrm>
        </p:spPr>
        <p:txBody>
          <a:bodyPr anchor="b"/>
          <a:lstStyle>
            <a:lvl1pPr>
              <a:defRPr sz="12520"/>
            </a:lvl1pPr>
          </a:lstStyle>
          <a:p>
            <a:r>
              <a:rPr lang="fr-FR"/>
              <a:t>Modifiez le style du titre</a:t>
            </a:r>
            <a:endParaRPr lang="en-US" dirty="0"/>
          </a:p>
        </p:txBody>
      </p:sp>
      <p:sp>
        <p:nvSpPr>
          <p:cNvPr id="3" name="Text Placeholder 2"/>
          <p:cNvSpPr>
            <a:spLocks noGrp="1"/>
          </p:cNvSpPr>
          <p:nvPr>
            <p:ph type="body" idx="1"/>
          </p:nvPr>
        </p:nvSpPr>
        <p:spPr>
          <a:xfrm>
            <a:off x="1301824" y="33728315"/>
            <a:ext cx="16456641" cy="11024985"/>
          </a:xfrm>
        </p:spPr>
        <p:txBody>
          <a:bodyPr/>
          <a:lstStyle>
            <a:lvl1pPr marL="0" indent="0">
              <a:buNone/>
              <a:defRPr sz="5008">
                <a:solidFill>
                  <a:schemeClr val="tx1"/>
                </a:solidFill>
              </a:defRPr>
            </a:lvl1pPr>
            <a:lvl2pPr marL="953994" indent="0">
              <a:buNone/>
              <a:defRPr sz="4173">
                <a:solidFill>
                  <a:schemeClr val="tx1">
                    <a:tint val="75000"/>
                  </a:schemeClr>
                </a:solidFill>
              </a:defRPr>
            </a:lvl2pPr>
            <a:lvl3pPr marL="1907987" indent="0">
              <a:buNone/>
              <a:defRPr sz="3756">
                <a:solidFill>
                  <a:schemeClr val="tx1">
                    <a:tint val="75000"/>
                  </a:schemeClr>
                </a:solidFill>
              </a:defRPr>
            </a:lvl3pPr>
            <a:lvl4pPr marL="2861981" indent="0">
              <a:buNone/>
              <a:defRPr sz="3339">
                <a:solidFill>
                  <a:schemeClr val="tx1">
                    <a:tint val="75000"/>
                  </a:schemeClr>
                </a:solidFill>
              </a:defRPr>
            </a:lvl4pPr>
            <a:lvl5pPr marL="3815974" indent="0">
              <a:buNone/>
              <a:defRPr sz="3339">
                <a:solidFill>
                  <a:schemeClr val="tx1">
                    <a:tint val="75000"/>
                  </a:schemeClr>
                </a:solidFill>
              </a:defRPr>
            </a:lvl5pPr>
            <a:lvl6pPr marL="4769968" indent="0">
              <a:buNone/>
              <a:defRPr sz="3339">
                <a:solidFill>
                  <a:schemeClr val="tx1">
                    <a:tint val="75000"/>
                  </a:schemeClr>
                </a:solidFill>
              </a:defRPr>
            </a:lvl6pPr>
            <a:lvl7pPr marL="5723961" indent="0">
              <a:buNone/>
              <a:defRPr sz="3339">
                <a:solidFill>
                  <a:schemeClr val="tx1">
                    <a:tint val="75000"/>
                  </a:schemeClr>
                </a:solidFill>
              </a:defRPr>
            </a:lvl7pPr>
            <a:lvl8pPr marL="6677955" indent="0">
              <a:buNone/>
              <a:defRPr sz="3339">
                <a:solidFill>
                  <a:schemeClr val="tx1">
                    <a:tint val="75000"/>
                  </a:schemeClr>
                </a:solidFill>
              </a:defRPr>
            </a:lvl8pPr>
            <a:lvl9pPr marL="7631948" indent="0">
              <a:buNone/>
              <a:defRPr sz="3339">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B35897-BA85-4FF5-828B-4889E4528014}" type="datetimeFigureOut">
              <a:rPr lang="fr-FR" smtClean="0"/>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397067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311761" y="13416653"/>
            <a:ext cx="8109069" cy="3197830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9659333" y="13416653"/>
            <a:ext cx="8109069" cy="3197830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4B35897-BA85-4FF5-828B-4889E4528014}" type="datetimeFigureOut">
              <a:rPr lang="fr-FR" smtClean="0"/>
              <a:t>29/05/2019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166139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14246" y="2683342"/>
            <a:ext cx="16456641" cy="9741661"/>
          </a:xfrm>
        </p:spPr>
        <p:txBody>
          <a:bodyPr/>
          <a:lstStyle/>
          <a:p>
            <a:r>
              <a:rPr lang="fr-FR"/>
              <a:t>Modifiez le style du titre</a:t>
            </a:r>
            <a:endParaRPr lang="en-US" dirty="0"/>
          </a:p>
        </p:txBody>
      </p:sp>
      <p:sp>
        <p:nvSpPr>
          <p:cNvPr id="3" name="Text Placeholder 2"/>
          <p:cNvSpPr>
            <a:spLocks noGrp="1"/>
          </p:cNvSpPr>
          <p:nvPr>
            <p:ph type="body" idx="1"/>
          </p:nvPr>
        </p:nvSpPr>
        <p:spPr>
          <a:xfrm>
            <a:off x="1314248" y="12354992"/>
            <a:ext cx="8071802" cy="6054990"/>
          </a:xfrm>
        </p:spPr>
        <p:txBody>
          <a:bodyPr anchor="b"/>
          <a:lstStyle>
            <a:lvl1pPr marL="0" indent="0">
              <a:buNone/>
              <a:defRPr sz="5008" b="1"/>
            </a:lvl1pPr>
            <a:lvl2pPr marL="953994" indent="0">
              <a:buNone/>
              <a:defRPr sz="4173" b="1"/>
            </a:lvl2pPr>
            <a:lvl3pPr marL="1907987" indent="0">
              <a:buNone/>
              <a:defRPr sz="3756" b="1"/>
            </a:lvl3pPr>
            <a:lvl4pPr marL="2861981" indent="0">
              <a:buNone/>
              <a:defRPr sz="3339" b="1"/>
            </a:lvl4pPr>
            <a:lvl5pPr marL="3815974" indent="0">
              <a:buNone/>
              <a:defRPr sz="3339" b="1"/>
            </a:lvl5pPr>
            <a:lvl6pPr marL="4769968" indent="0">
              <a:buNone/>
              <a:defRPr sz="3339" b="1"/>
            </a:lvl6pPr>
            <a:lvl7pPr marL="5723961" indent="0">
              <a:buNone/>
              <a:defRPr sz="3339" b="1"/>
            </a:lvl7pPr>
            <a:lvl8pPr marL="6677955" indent="0">
              <a:buNone/>
              <a:defRPr sz="3339" b="1"/>
            </a:lvl8pPr>
            <a:lvl9pPr marL="7631948" indent="0">
              <a:buNone/>
              <a:defRPr sz="3339" b="1"/>
            </a:lvl9pPr>
          </a:lstStyle>
          <a:p>
            <a:pPr lvl="0"/>
            <a:r>
              <a:rPr lang="fr-FR"/>
              <a:t>Cliquez pour modifier les styles du texte du masque</a:t>
            </a:r>
          </a:p>
        </p:txBody>
      </p:sp>
      <p:sp>
        <p:nvSpPr>
          <p:cNvPr id="4" name="Content Placeholder 3"/>
          <p:cNvSpPr>
            <a:spLocks noGrp="1"/>
          </p:cNvSpPr>
          <p:nvPr>
            <p:ph sz="half" idx="2"/>
          </p:nvPr>
        </p:nvSpPr>
        <p:spPr>
          <a:xfrm>
            <a:off x="1314248" y="18409982"/>
            <a:ext cx="8071802" cy="2707831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659334" y="12354992"/>
            <a:ext cx="8111554" cy="6054990"/>
          </a:xfrm>
        </p:spPr>
        <p:txBody>
          <a:bodyPr anchor="b"/>
          <a:lstStyle>
            <a:lvl1pPr marL="0" indent="0">
              <a:buNone/>
              <a:defRPr sz="5008" b="1"/>
            </a:lvl1pPr>
            <a:lvl2pPr marL="953994" indent="0">
              <a:buNone/>
              <a:defRPr sz="4173" b="1"/>
            </a:lvl2pPr>
            <a:lvl3pPr marL="1907987" indent="0">
              <a:buNone/>
              <a:defRPr sz="3756" b="1"/>
            </a:lvl3pPr>
            <a:lvl4pPr marL="2861981" indent="0">
              <a:buNone/>
              <a:defRPr sz="3339" b="1"/>
            </a:lvl4pPr>
            <a:lvl5pPr marL="3815974" indent="0">
              <a:buNone/>
              <a:defRPr sz="3339" b="1"/>
            </a:lvl5pPr>
            <a:lvl6pPr marL="4769968" indent="0">
              <a:buNone/>
              <a:defRPr sz="3339" b="1"/>
            </a:lvl6pPr>
            <a:lvl7pPr marL="5723961" indent="0">
              <a:buNone/>
              <a:defRPr sz="3339" b="1"/>
            </a:lvl7pPr>
            <a:lvl8pPr marL="6677955" indent="0">
              <a:buNone/>
              <a:defRPr sz="3339" b="1"/>
            </a:lvl8pPr>
            <a:lvl9pPr marL="7631948" indent="0">
              <a:buNone/>
              <a:defRPr sz="3339" b="1"/>
            </a:lvl9pPr>
          </a:lstStyle>
          <a:p>
            <a:pPr lvl="0"/>
            <a:r>
              <a:rPr lang="fr-FR"/>
              <a:t>Cliquez pour modifier les styles du texte du masque</a:t>
            </a:r>
          </a:p>
        </p:txBody>
      </p:sp>
      <p:sp>
        <p:nvSpPr>
          <p:cNvPr id="6" name="Content Placeholder 5"/>
          <p:cNvSpPr>
            <a:spLocks noGrp="1"/>
          </p:cNvSpPr>
          <p:nvPr>
            <p:ph sz="quarter" idx="4"/>
          </p:nvPr>
        </p:nvSpPr>
        <p:spPr>
          <a:xfrm>
            <a:off x="9659334" y="18409982"/>
            <a:ext cx="8111554" cy="2707831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B35897-BA85-4FF5-828B-4889E4528014}" type="datetimeFigureOut">
              <a:rPr lang="fr-FR" smtClean="0"/>
              <a:t>29/05/2019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24319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4B35897-BA85-4FF5-828B-4889E4528014}" type="datetimeFigureOut">
              <a:rPr lang="fr-FR" smtClean="0"/>
              <a:t>29/05/2019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108068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35897-BA85-4FF5-828B-4889E4528014}" type="datetimeFigureOut">
              <a:rPr lang="fr-FR" smtClean="0"/>
              <a:t>29/05/2019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420412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14246" y="3359997"/>
            <a:ext cx="6153849" cy="11759988"/>
          </a:xfrm>
        </p:spPr>
        <p:txBody>
          <a:bodyPr anchor="b"/>
          <a:lstStyle>
            <a:lvl1pPr>
              <a:defRPr sz="6677"/>
            </a:lvl1pPr>
          </a:lstStyle>
          <a:p>
            <a:r>
              <a:rPr lang="fr-FR"/>
              <a:t>Modifiez le style du titre</a:t>
            </a:r>
            <a:endParaRPr lang="en-US" dirty="0"/>
          </a:p>
        </p:txBody>
      </p:sp>
      <p:sp>
        <p:nvSpPr>
          <p:cNvPr id="3" name="Content Placeholder 2"/>
          <p:cNvSpPr>
            <a:spLocks noGrp="1"/>
          </p:cNvSpPr>
          <p:nvPr>
            <p:ph idx="1"/>
          </p:nvPr>
        </p:nvSpPr>
        <p:spPr>
          <a:xfrm>
            <a:off x="8111554" y="7256671"/>
            <a:ext cx="9659333" cy="35816631"/>
          </a:xfrm>
        </p:spPr>
        <p:txBody>
          <a:bodyPr/>
          <a:lstStyle>
            <a:lvl1pPr>
              <a:defRPr sz="6677"/>
            </a:lvl1pPr>
            <a:lvl2pPr>
              <a:defRPr sz="5842"/>
            </a:lvl2pPr>
            <a:lvl3pPr>
              <a:defRPr sz="5008"/>
            </a:lvl3pPr>
            <a:lvl4pPr>
              <a:defRPr sz="4173"/>
            </a:lvl4pPr>
            <a:lvl5pPr>
              <a:defRPr sz="4173"/>
            </a:lvl5pPr>
            <a:lvl6pPr>
              <a:defRPr sz="4173"/>
            </a:lvl6pPr>
            <a:lvl7pPr>
              <a:defRPr sz="4173"/>
            </a:lvl7pPr>
            <a:lvl8pPr>
              <a:defRPr sz="4173"/>
            </a:lvl8pPr>
            <a:lvl9pPr>
              <a:defRPr sz="417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314246" y="15119985"/>
            <a:ext cx="6153849" cy="28011643"/>
          </a:xfrm>
        </p:spPr>
        <p:txBody>
          <a:bodyPr/>
          <a:lstStyle>
            <a:lvl1pPr marL="0" indent="0">
              <a:buNone/>
              <a:defRPr sz="3339"/>
            </a:lvl1pPr>
            <a:lvl2pPr marL="953994" indent="0">
              <a:buNone/>
              <a:defRPr sz="2921"/>
            </a:lvl2pPr>
            <a:lvl3pPr marL="1907987" indent="0">
              <a:buNone/>
              <a:defRPr sz="2504"/>
            </a:lvl3pPr>
            <a:lvl4pPr marL="2861981" indent="0">
              <a:buNone/>
              <a:defRPr sz="2087"/>
            </a:lvl4pPr>
            <a:lvl5pPr marL="3815974" indent="0">
              <a:buNone/>
              <a:defRPr sz="2087"/>
            </a:lvl5pPr>
            <a:lvl6pPr marL="4769968" indent="0">
              <a:buNone/>
              <a:defRPr sz="2087"/>
            </a:lvl6pPr>
            <a:lvl7pPr marL="5723961" indent="0">
              <a:buNone/>
              <a:defRPr sz="2087"/>
            </a:lvl7pPr>
            <a:lvl8pPr marL="6677955" indent="0">
              <a:buNone/>
              <a:defRPr sz="2087"/>
            </a:lvl8pPr>
            <a:lvl9pPr marL="7631948" indent="0">
              <a:buNone/>
              <a:defRPr sz="208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B35897-BA85-4FF5-828B-4889E4528014}" type="datetimeFigureOut">
              <a:rPr lang="fr-FR" smtClean="0"/>
              <a:t>29/05/2019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28557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14246" y="3359997"/>
            <a:ext cx="6153849" cy="11759988"/>
          </a:xfrm>
        </p:spPr>
        <p:txBody>
          <a:bodyPr anchor="b"/>
          <a:lstStyle>
            <a:lvl1pPr>
              <a:defRPr sz="6677"/>
            </a:lvl1pPr>
          </a:lstStyle>
          <a:p>
            <a:r>
              <a:rPr lang="fr-FR"/>
              <a:t>Modifiez le style du titre</a:t>
            </a:r>
            <a:endParaRPr lang="en-US" dirty="0"/>
          </a:p>
        </p:txBody>
      </p:sp>
      <p:sp>
        <p:nvSpPr>
          <p:cNvPr id="3" name="Picture Placeholder 2"/>
          <p:cNvSpPr>
            <a:spLocks noGrp="1" noChangeAspect="1"/>
          </p:cNvSpPr>
          <p:nvPr>
            <p:ph type="pic" idx="1"/>
          </p:nvPr>
        </p:nvSpPr>
        <p:spPr>
          <a:xfrm>
            <a:off x="8111554" y="7256671"/>
            <a:ext cx="9659333" cy="35816631"/>
          </a:xfrm>
        </p:spPr>
        <p:txBody>
          <a:bodyPr anchor="t"/>
          <a:lstStyle>
            <a:lvl1pPr marL="0" indent="0">
              <a:buNone/>
              <a:defRPr sz="6677"/>
            </a:lvl1pPr>
            <a:lvl2pPr marL="953994" indent="0">
              <a:buNone/>
              <a:defRPr sz="5842"/>
            </a:lvl2pPr>
            <a:lvl3pPr marL="1907987" indent="0">
              <a:buNone/>
              <a:defRPr sz="5008"/>
            </a:lvl3pPr>
            <a:lvl4pPr marL="2861981" indent="0">
              <a:buNone/>
              <a:defRPr sz="4173"/>
            </a:lvl4pPr>
            <a:lvl5pPr marL="3815974" indent="0">
              <a:buNone/>
              <a:defRPr sz="4173"/>
            </a:lvl5pPr>
            <a:lvl6pPr marL="4769968" indent="0">
              <a:buNone/>
              <a:defRPr sz="4173"/>
            </a:lvl6pPr>
            <a:lvl7pPr marL="5723961" indent="0">
              <a:buNone/>
              <a:defRPr sz="4173"/>
            </a:lvl7pPr>
            <a:lvl8pPr marL="6677955" indent="0">
              <a:buNone/>
              <a:defRPr sz="4173"/>
            </a:lvl8pPr>
            <a:lvl9pPr marL="7631948" indent="0">
              <a:buNone/>
              <a:defRPr sz="4173"/>
            </a:lvl9pPr>
          </a:lstStyle>
          <a:p>
            <a:r>
              <a:rPr lang="fr-FR"/>
              <a:t>Cliquez sur l'icône pour ajouter une image</a:t>
            </a:r>
            <a:endParaRPr lang="en-US" dirty="0"/>
          </a:p>
        </p:txBody>
      </p:sp>
      <p:sp>
        <p:nvSpPr>
          <p:cNvPr id="4" name="Text Placeholder 3"/>
          <p:cNvSpPr>
            <a:spLocks noGrp="1"/>
          </p:cNvSpPr>
          <p:nvPr>
            <p:ph type="body" sz="half" idx="2"/>
          </p:nvPr>
        </p:nvSpPr>
        <p:spPr>
          <a:xfrm>
            <a:off x="1314246" y="15119985"/>
            <a:ext cx="6153849" cy="28011643"/>
          </a:xfrm>
        </p:spPr>
        <p:txBody>
          <a:bodyPr/>
          <a:lstStyle>
            <a:lvl1pPr marL="0" indent="0">
              <a:buNone/>
              <a:defRPr sz="3339"/>
            </a:lvl1pPr>
            <a:lvl2pPr marL="953994" indent="0">
              <a:buNone/>
              <a:defRPr sz="2921"/>
            </a:lvl2pPr>
            <a:lvl3pPr marL="1907987" indent="0">
              <a:buNone/>
              <a:defRPr sz="2504"/>
            </a:lvl3pPr>
            <a:lvl4pPr marL="2861981" indent="0">
              <a:buNone/>
              <a:defRPr sz="2087"/>
            </a:lvl4pPr>
            <a:lvl5pPr marL="3815974" indent="0">
              <a:buNone/>
              <a:defRPr sz="2087"/>
            </a:lvl5pPr>
            <a:lvl6pPr marL="4769968" indent="0">
              <a:buNone/>
              <a:defRPr sz="2087"/>
            </a:lvl6pPr>
            <a:lvl7pPr marL="5723961" indent="0">
              <a:buNone/>
              <a:defRPr sz="2087"/>
            </a:lvl7pPr>
            <a:lvl8pPr marL="6677955" indent="0">
              <a:buNone/>
              <a:defRPr sz="2087"/>
            </a:lvl8pPr>
            <a:lvl9pPr marL="7631948" indent="0">
              <a:buNone/>
              <a:defRPr sz="208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B35897-BA85-4FF5-828B-4889E4528014}" type="datetimeFigureOut">
              <a:rPr lang="fr-FR" smtClean="0"/>
              <a:t>29/05/2019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642F75-69AA-41EF-821E-44BA14E81A9B}" type="slidenum">
              <a:rPr lang="fr-FR" smtClean="0"/>
              <a:t>‹N°›</a:t>
            </a:fld>
            <a:endParaRPr lang="fr-FR"/>
          </a:p>
        </p:txBody>
      </p:sp>
    </p:spTree>
    <p:extLst>
      <p:ext uri="{BB962C8B-B14F-4D97-AF65-F5344CB8AC3E}">
        <p14:creationId xmlns:p14="http://schemas.microsoft.com/office/powerpoint/2010/main" val="58042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1761" y="2683342"/>
            <a:ext cx="16456641" cy="974166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311761" y="13416653"/>
            <a:ext cx="16456641" cy="3197830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11761" y="46713298"/>
            <a:ext cx="4293037" cy="2683331"/>
          </a:xfrm>
          <a:prstGeom prst="rect">
            <a:avLst/>
          </a:prstGeom>
        </p:spPr>
        <p:txBody>
          <a:bodyPr vert="horz" lIns="91440" tIns="45720" rIns="91440" bIns="45720" rtlCol="0" anchor="ctr"/>
          <a:lstStyle>
            <a:lvl1pPr algn="l">
              <a:defRPr sz="2504">
                <a:solidFill>
                  <a:schemeClr val="tx1">
                    <a:tint val="75000"/>
                  </a:schemeClr>
                </a:solidFill>
              </a:defRPr>
            </a:lvl1pPr>
          </a:lstStyle>
          <a:p>
            <a:fld id="{04B35897-BA85-4FF5-828B-4889E4528014}" type="datetimeFigureOut">
              <a:rPr lang="fr-FR" smtClean="0"/>
              <a:t>29/05/2019</a:t>
            </a:fld>
            <a:endParaRPr lang="fr-FR"/>
          </a:p>
        </p:txBody>
      </p:sp>
      <p:sp>
        <p:nvSpPr>
          <p:cNvPr id="5" name="Footer Placeholder 4"/>
          <p:cNvSpPr>
            <a:spLocks noGrp="1"/>
          </p:cNvSpPr>
          <p:nvPr>
            <p:ph type="ftr" sz="quarter" idx="3"/>
          </p:nvPr>
        </p:nvSpPr>
        <p:spPr>
          <a:xfrm>
            <a:off x="6320304" y="46713298"/>
            <a:ext cx="6439555" cy="2683331"/>
          </a:xfrm>
          <a:prstGeom prst="rect">
            <a:avLst/>
          </a:prstGeom>
        </p:spPr>
        <p:txBody>
          <a:bodyPr vert="horz" lIns="91440" tIns="45720" rIns="91440" bIns="45720" rtlCol="0" anchor="ctr"/>
          <a:lstStyle>
            <a:lvl1pPr algn="ctr">
              <a:defRPr sz="2504">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3475365" y="46713298"/>
            <a:ext cx="4293037" cy="2683331"/>
          </a:xfrm>
          <a:prstGeom prst="rect">
            <a:avLst/>
          </a:prstGeom>
        </p:spPr>
        <p:txBody>
          <a:bodyPr vert="horz" lIns="91440" tIns="45720" rIns="91440" bIns="45720" rtlCol="0" anchor="ctr"/>
          <a:lstStyle>
            <a:lvl1pPr algn="r">
              <a:defRPr sz="2504">
                <a:solidFill>
                  <a:schemeClr val="tx1">
                    <a:tint val="75000"/>
                  </a:schemeClr>
                </a:solidFill>
              </a:defRPr>
            </a:lvl1pPr>
          </a:lstStyle>
          <a:p>
            <a:fld id="{8C642F75-69AA-41EF-821E-44BA14E81A9B}" type="slidenum">
              <a:rPr lang="fr-FR" smtClean="0"/>
              <a:t>‹N°›</a:t>
            </a:fld>
            <a:endParaRPr lang="fr-FR"/>
          </a:p>
        </p:txBody>
      </p:sp>
    </p:spTree>
    <p:extLst>
      <p:ext uri="{BB962C8B-B14F-4D97-AF65-F5344CB8AC3E}">
        <p14:creationId xmlns:p14="http://schemas.microsoft.com/office/powerpoint/2010/main" val="200021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907987" rtl="0" eaLnBrk="1" latinLnBrk="0" hangingPunct="1">
        <a:lnSpc>
          <a:spcPct val="90000"/>
        </a:lnSpc>
        <a:spcBef>
          <a:spcPct val="0"/>
        </a:spcBef>
        <a:buNone/>
        <a:defRPr sz="9181" kern="1200">
          <a:solidFill>
            <a:schemeClr val="tx1"/>
          </a:solidFill>
          <a:latin typeface="+mj-lt"/>
          <a:ea typeface="+mj-ea"/>
          <a:cs typeface="+mj-cs"/>
        </a:defRPr>
      </a:lvl1pPr>
    </p:titleStyle>
    <p:bodyStyle>
      <a:lvl1pPr marL="476997" indent="-476997" algn="l" defTabSz="1907987" rtl="0" eaLnBrk="1" latinLnBrk="0" hangingPunct="1">
        <a:lnSpc>
          <a:spcPct val="90000"/>
        </a:lnSpc>
        <a:spcBef>
          <a:spcPts val="2087"/>
        </a:spcBef>
        <a:buFont typeface="Arial" panose="020B0604020202020204" pitchFamily="34" charset="0"/>
        <a:buChar char="•"/>
        <a:defRPr sz="5842" kern="1200">
          <a:solidFill>
            <a:schemeClr val="tx1"/>
          </a:solidFill>
          <a:latin typeface="+mn-lt"/>
          <a:ea typeface="+mn-ea"/>
          <a:cs typeface="+mn-cs"/>
        </a:defRPr>
      </a:lvl1pPr>
      <a:lvl2pPr marL="1430990" indent="-476997" algn="l" defTabSz="1907987" rtl="0" eaLnBrk="1" latinLnBrk="0" hangingPunct="1">
        <a:lnSpc>
          <a:spcPct val="90000"/>
        </a:lnSpc>
        <a:spcBef>
          <a:spcPts val="1043"/>
        </a:spcBef>
        <a:buFont typeface="Arial" panose="020B0604020202020204" pitchFamily="34" charset="0"/>
        <a:buChar char="•"/>
        <a:defRPr sz="5008" kern="1200">
          <a:solidFill>
            <a:schemeClr val="tx1"/>
          </a:solidFill>
          <a:latin typeface="+mn-lt"/>
          <a:ea typeface="+mn-ea"/>
          <a:cs typeface="+mn-cs"/>
        </a:defRPr>
      </a:lvl2pPr>
      <a:lvl3pPr marL="2384984" indent="-476997" algn="l" defTabSz="1907987" rtl="0" eaLnBrk="1" latinLnBrk="0" hangingPunct="1">
        <a:lnSpc>
          <a:spcPct val="90000"/>
        </a:lnSpc>
        <a:spcBef>
          <a:spcPts val="1043"/>
        </a:spcBef>
        <a:buFont typeface="Arial" panose="020B0604020202020204" pitchFamily="34" charset="0"/>
        <a:buChar char="•"/>
        <a:defRPr sz="4173" kern="1200">
          <a:solidFill>
            <a:schemeClr val="tx1"/>
          </a:solidFill>
          <a:latin typeface="+mn-lt"/>
          <a:ea typeface="+mn-ea"/>
          <a:cs typeface="+mn-cs"/>
        </a:defRPr>
      </a:lvl3pPr>
      <a:lvl4pPr marL="3338977" indent="-476997" algn="l" defTabSz="1907987" rtl="0" eaLnBrk="1" latinLnBrk="0" hangingPunct="1">
        <a:lnSpc>
          <a:spcPct val="90000"/>
        </a:lnSpc>
        <a:spcBef>
          <a:spcPts val="1043"/>
        </a:spcBef>
        <a:buFont typeface="Arial" panose="020B0604020202020204" pitchFamily="34" charset="0"/>
        <a:buChar char="•"/>
        <a:defRPr sz="3756" kern="1200">
          <a:solidFill>
            <a:schemeClr val="tx1"/>
          </a:solidFill>
          <a:latin typeface="+mn-lt"/>
          <a:ea typeface="+mn-ea"/>
          <a:cs typeface="+mn-cs"/>
        </a:defRPr>
      </a:lvl4pPr>
      <a:lvl5pPr marL="4292971" indent="-476997" algn="l" defTabSz="1907987" rtl="0" eaLnBrk="1" latinLnBrk="0" hangingPunct="1">
        <a:lnSpc>
          <a:spcPct val="90000"/>
        </a:lnSpc>
        <a:spcBef>
          <a:spcPts val="1043"/>
        </a:spcBef>
        <a:buFont typeface="Arial" panose="020B0604020202020204" pitchFamily="34" charset="0"/>
        <a:buChar char="•"/>
        <a:defRPr sz="3756" kern="1200">
          <a:solidFill>
            <a:schemeClr val="tx1"/>
          </a:solidFill>
          <a:latin typeface="+mn-lt"/>
          <a:ea typeface="+mn-ea"/>
          <a:cs typeface="+mn-cs"/>
        </a:defRPr>
      </a:lvl5pPr>
      <a:lvl6pPr marL="5246964" indent="-476997" algn="l" defTabSz="1907987" rtl="0" eaLnBrk="1" latinLnBrk="0" hangingPunct="1">
        <a:lnSpc>
          <a:spcPct val="90000"/>
        </a:lnSpc>
        <a:spcBef>
          <a:spcPts val="1043"/>
        </a:spcBef>
        <a:buFont typeface="Arial" panose="020B0604020202020204" pitchFamily="34" charset="0"/>
        <a:buChar char="•"/>
        <a:defRPr sz="3756" kern="1200">
          <a:solidFill>
            <a:schemeClr val="tx1"/>
          </a:solidFill>
          <a:latin typeface="+mn-lt"/>
          <a:ea typeface="+mn-ea"/>
          <a:cs typeface="+mn-cs"/>
        </a:defRPr>
      </a:lvl6pPr>
      <a:lvl7pPr marL="6200958" indent="-476997" algn="l" defTabSz="1907987" rtl="0" eaLnBrk="1" latinLnBrk="0" hangingPunct="1">
        <a:lnSpc>
          <a:spcPct val="90000"/>
        </a:lnSpc>
        <a:spcBef>
          <a:spcPts val="1043"/>
        </a:spcBef>
        <a:buFont typeface="Arial" panose="020B0604020202020204" pitchFamily="34" charset="0"/>
        <a:buChar char="•"/>
        <a:defRPr sz="3756" kern="1200">
          <a:solidFill>
            <a:schemeClr val="tx1"/>
          </a:solidFill>
          <a:latin typeface="+mn-lt"/>
          <a:ea typeface="+mn-ea"/>
          <a:cs typeface="+mn-cs"/>
        </a:defRPr>
      </a:lvl7pPr>
      <a:lvl8pPr marL="7154951" indent="-476997" algn="l" defTabSz="1907987" rtl="0" eaLnBrk="1" latinLnBrk="0" hangingPunct="1">
        <a:lnSpc>
          <a:spcPct val="90000"/>
        </a:lnSpc>
        <a:spcBef>
          <a:spcPts val="1043"/>
        </a:spcBef>
        <a:buFont typeface="Arial" panose="020B0604020202020204" pitchFamily="34" charset="0"/>
        <a:buChar char="•"/>
        <a:defRPr sz="3756" kern="1200">
          <a:solidFill>
            <a:schemeClr val="tx1"/>
          </a:solidFill>
          <a:latin typeface="+mn-lt"/>
          <a:ea typeface="+mn-ea"/>
          <a:cs typeface="+mn-cs"/>
        </a:defRPr>
      </a:lvl8pPr>
      <a:lvl9pPr marL="8108945" indent="-476997" algn="l" defTabSz="1907987" rtl="0" eaLnBrk="1" latinLnBrk="0" hangingPunct="1">
        <a:lnSpc>
          <a:spcPct val="90000"/>
        </a:lnSpc>
        <a:spcBef>
          <a:spcPts val="1043"/>
        </a:spcBef>
        <a:buFont typeface="Arial" panose="020B0604020202020204" pitchFamily="34" charset="0"/>
        <a:buChar char="•"/>
        <a:defRPr sz="3756" kern="1200">
          <a:solidFill>
            <a:schemeClr val="tx1"/>
          </a:solidFill>
          <a:latin typeface="+mn-lt"/>
          <a:ea typeface="+mn-ea"/>
          <a:cs typeface="+mn-cs"/>
        </a:defRPr>
      </a:lvl9pPr>
    </p:bodyStyle>
    <p:otherStyle>
      <a:defPPr>
        <a:defRPr lang="en-US"/>
      </a:defPPr>
      <a:lvl1pPr marL="0" algn="l" defTabSz="1907987" rtl="0" eaLnBrk="1" latinLnBrk="0" hangingPunct="1">
        <a:defRPr sz="3756" kern="1200">
          <a:solidFill>
            <a:schemeClr val="tx1"/>
          </a:solidFill>
          <a:latin typeface="+mn-lt"/>
          <a:ea typeface="+mn-ea"/>
          <a:cs typeface="+mn-cs"/>
        </a:defRPr>
      </a:lvl1pPr>
      <a:lvl2pPr marL="953994" algn="l" defTabSz="1907987" rtl="0" eaLnBrk="1" latinLnBrk="0" hangingPunct="1">
        <a:defRPr sz="3756" kern="1200">
          <a:solidFill>
            <a:schemeClr val="tx1"/>
          </a:solidFill>
          <a:latin typeface="+mn-lt"/>
          <a:ea typeface="+mn-ea"/>
          <a:cs typeface="+mn-cs"/>
        </a:defRPr>
      </a:lvl2pPr>
      <a:lvl3pPr marL="1907987" algn="l" defTabSz="1907987" rtl="0" eaLnBrk="1" latinLnBrk="0" hangingPunct="1">
        <a:defRPr sz="3756" kern="1200">
          <a:solidFill>
            <a:schemeClr val="tx1"/>
          </a:solidFill>
          <a:latin typeface="+mn-lt"/>
          <a:ea typeface="+mn-ea"/>
          <a:cs typeface="+mn-cs"/>
        </a:defRPr>
      </a:lvl3pPr>
      <a:lvl4pPr marL="2861981" algn="l" defTabSz="1907987" rtl="0" eaLnBrk="1" latinLnBrk="0" hangingPunct="1">
        <a:defRPr sz="3756" kern="1200">
          <a:solidFill>
            <a:schemeClr val="tx1"/>
          </a:solidFill>
          <a:latin typeface="+mn-lt"/>
          <a:ea typeface="+mn-ea"/>
          <a:cs typeface="+mn-cs"/>
        </a:defRPr>
      </a:lvl4pPr>
      <a:lvl5pPr marL="3815974" algn="l" defTabSz="1907987" rtl="0" eaLnBrk="1" latinLnBrk="0" hangingPunct="1">
        <a:defRPr sz="3756" kern="1200">
          <a:solidFill>
            <a:schemeClr val="tx1"/>
          </a:solidFill>
          <a:latin typeface="+mn-lt"/>
          <a:ea typeface="+mn-ea"/>
          <a:cs typeface="+mn-cs"/>
        </a:defRPr>
      </a:lvl5pPr>
      <a:lvl6pPr marL="4769968" algn="l" defTabSz="1907987" rtl="0" eaLnBrk="1" latinLnBrk="0" hangingPunct="1">
        <a:defRPr sz="3756" kern="1200">
          <a:solidFill>
            <a:schemeClr val="tx1"/>
          </a:solidFill>
          <a:latin typeface="+mn-lt"/>
          <a:ea typeface="+mn-ea"/>
          <a:cs typeface="+mn-cs"/>
        </a:defRPr>
      </a:lvl6pPr>
      <a:lvl7pPr marL="5723961" algn="l" defTabSz="1907987" rtl="0" eaLnBrk="1" latinLnBrk="0" hangingPunct="1">
        <a:defRPr sz="3756" kern="1200">
          <a:solidFill>
            <a:schemeClr val="tx1"/>
          </a:solidFill>
          <a:latin typeface="+mn-lt"/>
          <a:ea typeface="+mn-ea"/>
          <a:cs typeface="+mn-cs"/>
        </a:defRPr>
      </a:lvl7pPr>
      <a:lvl8pPr marL="6677955" algn="l" defTabSz="1907987" rtl="0" eaLnBrk="1" latinLnBrk="0" hangingPunct="1">
        <a:defRPr sz="3756" kern="1200">
          <a:solidFill>
            <a:schemeClr val="tx1"/>
          </a:solidFill>
          <a:latin typeface="+mn-lt"/>
          <a:ea typeface="+mn-ea"/>
          <a:cs typeface="+mn-cs"/>
        </a:defRPr>
      </a:lvl8pPr>
      <a:lvl9pPr marL="7631948" algn="l" defTabSz="1907987" rtl="0" eaLnBrk="1" latinLnBrk="0" hangingPunct="1">
        <a:defRPr sz="37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tiff"/><Relationship Id="rId17" Type="http://schemas.openxmlformats.org/officeDocument/2006/relationships/image" Target="../media/image16.png"/><Relationship Id="rId25" Type="http://schemas.openxmlformats.org/officeDocument/2006/relationships/image" Target="../media/image24.emf"/><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300F2DA5-D425-41B9-B990-9EC16022276A}"/>
              </a:ext>
            </a:extLst>
          </p:cNvPr>
          <p:cNvSpPr/>
          <p:nvPr/>
        </p:nvSpPr>
        <p:spPr>
          <a:xfrm>
            <a:off x="9688982" y="16797306"/>
            <a:ext cx="9236649" cy="50378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a:extLst>
              <a:ext uri="{FF2B5EF4-FFF2-40B4-BE49-F238E27FC236}">
                <a16:creationId xmlns:a16="http://schemas.microsoft.com/office/drawing/2014/main" id="{55AFB341-6809-4E0E-AB65-6E2C41DAE753}"/>
              </a:ext>
            </a:extLst>
          </p:cNvPr>
          <p:cNvSpPr/>
          <p:nvPr/>
        </p:nvSpPr>
        <p:spPr>
          <a:xfrm>
            <a:off x="9683750" y="10834831"/>
            <a:ext cx="9236649" cy="54116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FD7E94EA-16BD-4AAF-968C-60ECDBB8E656}"/>
              </a:ext>
            </a:extLst>
          </p:cNvPr>
          <p:cNvSpPr/>
          <p:nvPr/>
        </p:nvSpPr>
        <p:spPr>
          <a:xfrm>
            <a:off x="9700638" y="2868636"/>
            <a:ext cx="9236649" cy="667503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768F6CAA-2333-4769-AE7A-8F3F26CBABCC}"/>
              </a:ext>
            </a:extLst>
          </p:cNvPr>
          <p:cNvSpPr txBox="1"/>
          <p:nvPr/>
        </p:nvSpPr>
        <p:spPr>
          <a:xfrm>
            <a:off x="2611097" y="222150"/>
            <a:ext cx="16029324" cy="2528897"/>
          </a:xfrm>
          <a:prstGeom prst="rect">
            <a:avLst/>
          </a:prstGeom>
          <a:noFill/>
        </p:spPr>
        <p:txBody>
          <a:bodyPr wrap="none" rtlCol="0">
            <a:spAutoFit/>
          </a:bodyPr>
          <a:lstStyle/>
          <a:p>
            <a:pPr lvl="0" algn="ctr" defTabSz="914400">
              <a:lnSpc>
                <a:spcPct val="120000"/>
              </a:lnSpc>
            </a:pPr>
            <a:r>
              <a:rPr lang="fr-FR" sz="4000" b="1" dirty="0">
                <a:solidFill>
                  <a:prstClr val="black">
                    <a:tint val="75000"/>
                  </a:prstClr>
                </a:solidFill>
              </a:rPr>
              <a:t>COMMISSION DE Qualification DANS LES SPECIALISATIONS DES MEDECINS</a:t>
            </a:r>
          </a:p>
          <a:p>
            <a:pPr lvl="0" algn="ctr" defTabSz="914400">
              <a:lnSpc>
                <a:spcPct val="120000"/>
              </a:lnSpc>
            </a:pPr>
            <a:r>
              <a:rPr lang="fr-FR" sz="4000" b="1" dirty="0">
                <a:solidFill>
                  <a:prstClr val="black">
                    <a:tint val="75000"/>
                  </a:prstClr>
                </a:solidFill>
              </a:rPr>
              <a:t>Qualification ordinale, quelles démarches,</a:t>
            </a:r>
          </a:p>
          <a:p>
            <a:pPr lvl="0" algn="ctr" defTabSz="914400">
              <a:lnSpc>
                <a:spcPct val="90000"/>
              </a:lnSpc>
              <a:spcBef>
                <a:spcPts val="1000"/>
              </a:spcBef>
            </a:pPr>
            <a:r>
              <a:rPr lang="fr-FR" sz="4000" b="1" dirty="0">
                <a:solidFill>
                  <a:prstClr val="black">
                    <a:tint val="75000"/>
                  </a:prstClr>
                </a:solidFill>
              </a:rPr>
              <a:t>quels changements ?</a:t>
            </a:r>
          </a:p>
          <a:p>
            <a:endParaRPr lang="fr-FR" dirty="0"/>
          </a:p>
        </p:txBody>
      </p:sp>
      <p:grpSp>
        <p:nvGrpSpPr>
          <p:cNvPr id="5" name="Groupe 4">
            <a:extLst>
              <a:ext uri="{FF2B5EF4-FFF2-40B4-BE49-F238E27FC236}">
                <a16:creationId xmlns:a16="http://schemas.microsoft.com/office/drawing/2014/main" id="{24CC1BE8-CBB1-40FD-ACDD-33DC1F108ED7}"/>
              </a:ext>
            </a:extLst>
          </p:cNvPr>
          <p:cNvGrpSpPr/>
          <p:nvPr/>
        </p:nvGrpSpPr>
        <p:grpSpPr>
          <a:xfrm>
            <a:off x="438155" y="222150"/>
            <a:ext cx="2403016" cy="2528897"/>
            <a:chOff x="17965812" y="684188"/>
            <a:chExt cx="14545616" cy="14984199"/>
          </a:xfrm>
        </p:grpSpPr>
        <p:pic>
          <p:nvPicPr>
            <p:cNvPr id="6" name="Picture 2">
              <a:extLst>
                <a:ext uri="{FF2B5EF4-FFF2-40B4-BE49-F238E27FC236}">
                  <a16:creationId xmlns:a16="http://schemas.microsoft.com/office/drawing/2014/main" id="{C30AAA47-FF96-44C3-8366-76581AFA2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5812" y="10354096"/>
              <a:ext cx="14545616" cy="531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2">
              <a:extLst>
                <a:ext uri="{FF2B5EF4-FFF2-40B4-BE49-F238E27FC236}">
                  <a16:creationId xmlns:a16="http://schemas.microsoft.com/office/drawing/2014/main" id="{524A4CDE-D217-4278-B6AF-49F156312EB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930" b="35924"/>
            <a:stretch/>
          </p:blipFill>
          <p:spPr bwMode="auto">
            <a:xfrm>
              <a:off x="17965812" y="684188"/>
              <a:ext cx="13372666" cy="966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ZoneTexte 7">
            <a:extLst>
              <a:ext uri="{FF2B5EF4-FFF2-40B4-BE49-F238E27FC236}">
                <a16:creationId xmlns:a16="http://schemas.microsoft.com/office/drawing/2014/main" id="{F864316A-5C9C-4935-A750-22B8A11031FA}"/>
              </a:ext>
            </a:extLst>
          </p:cNvPr>
          <p:cNvSpPr txBox="1"/>
          <p:nvPr/>
        </p:nvSpPr>
        <p:spPr>
          <a:xfrm>
            <a:off x="106363" y="2868636"/>
            <a:ext cx="9433718" cy="523220"/>
          </a:xfrm>
          <a:prstGeom prst="rect">
            <a:avLst/>
          </a:prstGeom>
          <a:solidFill>
            <a:schemeClr val="accent1">
              <a:lumMod val="20000"/>
              <a:lumOff val="80000"/>
            </a:schemeClr>
          </a:solidFill>
        </p:spPr>
        <p:txBody>
          <a:bodyPr wrap="square" rtlCol="0">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INTRODUCTION</a:t>
            </a:r>
          </a:p>
        </p:txBody>
      </p:sp>
      <p:sp>
        <p:nvSpPr>
          <p:cNvPr id="9" name="ZoneTexte 8">
            <a:extLst>
              <a:ext uri="{FF2B5EF4-FFF2-40B4-BE49-F238E27FC236}">
                <a16:creationId xmlns:a16="http://schemas.microsoft.com/office/drawing/2014/main" id="{159665A6-FBB3-4366-BF86-5E36151BD868}"/>
              </a:ext>
            </a:extLst>
          </p:cNvPr>
          <p:cNvSpPr txBox="1"/>
          <p:nvPr/>
        </p:nvSpPr>
        <p:spPr>
          <a:xfrm>
            <a:off x="106363" y="3471621"/>
            <a:ext cx="9433718" cy="4692951"/>
          </a:xfrm>
          <a:prstGeom prst="rect">
            <a:avLst/>
          </a:prstGeom>
          <a:noFill/>
        </p:spPr>
        <p:txBody>
          <a:bodyPr wrap="square" rtlCol="0">
            <a:spAutoFit/>
          </a:bodyPr>
          <a:lstStyle/>
          <a:p>
            <a:pPr lvl="0" algn="just" defTabSz="574675">
              <a:lnSpc>
                <a:spcPts val="2400"/>
              </a:lnSpc>
              <a:tabLst>
                <a:tab pos="442913" algn="l"/>
              </a:tabLst>
            </a:pPr>
            <a:r>
              <a:rPr lang="fr-FR" sz="2000" dirty="0">
                <a:solidFill>
                  <a:prstClr val="black"/>
                </a:solidFill>
              </a:rPr>
              <a:t>La spécialité d’exercice des médecins provient des diplômes obtenus (et parfois de son choix)</a:t>
            </a:r>
          </a:p>
          <a:p>
            <a:pPr lvl="0" algn="just" defTabSz="574675">
              <a:lnSpc>
                <a:spcPts val="2400"/>
              </a:lnSpc>
              <a:tabLst>
                <a:tab pos="442913" algn="l"/>
              </a:tabLst>
            </a:pPr>
            <a:r>
              <a:rPr lang="fr-FR" sz="2000" dirty="0">
                <a:solidFill>
                  <a:prstClr val="black"/>
                </a:solidFill>
              </a:rPr>
              <a:t>L’exercice d’une seule spécialité est autorisée, mais plusieurs ont pu être obtenues par le médecin</a:t>
            </a:r>
          </a:p>
          <a:p>
            <a:pPr lvl="0" algn="just" defTabSz="574675">
              <a:lnSpc>
                <a:spcPts val="2400"/>
              </a:lnSpc>
              <a:tabLst>
                <a:tab pos="442913" algn="l"/>
              </a:tabLst>
            </a:pPr>
            <a:r>
              <a:rPr lang="fr-FR" sz="2000" b="1" u="sng" dirty="0">
                <a:solidFill>
                  <a:prstClr val="black"/>
                </a:solidFill>
              </a:rPr>
              <a:t>Pour obtenir une qualification</a:t>
            </a:r>
            <a:r>
              <a:rPr lang="fr-FR" sz="2000" b="1" dirty="0">
                <a:solidFill>
                  <a:prstClr val="black"/>
                </a:solidFill>
              </a:rPr>
              <a:t>:</a:t>
            </a:r>
          </a:p>
          <a:p>
            <a:pPr marL="228600" lvl="0" indent="-228600" algn="just" defTabSz="574675">
              <a:lnSpc>
                <a:spcPts val="2400"/>
              </a:lnSpc>
              <a:buFont typeface="Wingdings" panose="05000000000000000000" pitchFamily="2" charset="2"/>
              <a:buChar char="Ø"/>
              <a:tabLst>
                <a:tab pos="442913" algn="l"/>
              </a:tabLst>
            </a:pPr>
            <a:r>
              <a:rPr lang="fr-FR" sz="2000" dirty="0">
                <a:solidFill>
                  <a:prstClr val="black"/>
                </a:solidFill>
              </a:rPr>
              <a:t>Soit diplôme: DES, DESC 2 et éventuellement CES qualifiant</a:t>
            </a:r>
          </a:p>
          <a:p>
            <a:pPr marL="228600" lvl="0" indent="-228600" algn="just" defTabSz="574675">
              <a:lnSpc>
                <a:spcPts val="2400"/>
              </a:lnSpc>
              <a:buFont typeface="Wingdings" panose="05000000000000000000" pitchFamily="2" charset="2"/>
              <a:buChar char="Ø"/>
              <a:tabLst>
                <a:tab pos="442913" algn="l"/>
              </a:tabLst>
            </a:pPr>
            <a:r>
              <a:rPr lang="fr-FR" sz="2000" dirty="0">
                <a:solidFill>
                  <a:prstClr val="black"/>
                </a:solidFill>
              </a:rPr>
              <a:t>Soit autorisation ministérielle d’exercice:</a:t>
            </a:r>
          </a:p>
          <a:p>
            <a:pPr marL="685800" lvl="1" indent="-228600" algn="just" defTabSz="574675">
              <a:lnSpc>
                <a:spcPts val="2400"/>
              </a:lnSpc>
              <a:buFont typeface="Wingdings" panose="05000000000000000000" pitchFamily="2" charset="2"/>
              <a:buChar char="§"/>
              <a:tabLst>
                <a:tab pos="442913" algn="l"/>
              </a:tabLst>
            </a:pPr>
            <a:r>
              <a:rPr lang="fr-FR" sz="1600" dirty="0">
                <a:solidFill>
                  <a:srgbClr val="5B9BD5">
                    <a:lumMod val="75000"/>
                  </a:srgbClr>
                </a:solidFill>
              </a:rPr>
              <a:t>procédure d’autorisation d’exercice pour les DHUE</a:t>
            </a:r>
          </a:p>
          <a:p>
            <a:pPr marL="685800" lvl="1" indent="-228600" algn="just" defTabSz="574675">
              <a:lnSpc>
                <a:spcPts val="2400"/>
              </a:lnSpc>
              <a:buFont typeface="Wingdings" panose="05000000000000000000" pitchFamily="2" charset="2"/>
              <a:buChar char="§"/>
              <a:tabLst>
                <a:tab pos="442913" algn="l"/>
              </a:tabLst>
            </a:pPr>
            <a:r>
              <a:rPr lang="fr-FR" sz="1600" dirty="0">
                <a:solidFill>
                  <a:srgbClr val="5B9BD5">
                    <a:lumMod val="75000"/>
                  </a:srgbClr>
                </a:solidFill>
              </a:rPr>
              <a:t>régime général européen</a:t>
            </a:r>
          </a:p>
          <a:p>
            <a:pPr marL="685800" lvl="1" indent="-228600" algn="just" defTabSz="574675">
              <a:lnSpc>
                <a:spcPts val="2400"/>
              </a:lnSpc>
              <a:buFont typeface="Wingdings" panose="05000000000000000000" pitchFamily="2" charset="2"/>
              <a:buChar char="§"/>
              <a:tabLst>
                <a:tab pos="442913" algn="l"/>
              </a:tabLst>
            </a:pPr>
            <a:r>
              <a:rPr lang="fr-FR" sz="1600" dirty="0">
                <a:solidFill>
                  <a:srgbClr val="5B9BD5">
                    <a:lumMod val="75000"/>
                  </a:srgbClr>
                </a:solidFill>
              </a:rPr>
              <a:t>nationalité non européenne mais diplôme européen complet</a:t>
            </a:r>
          </a:p>
          <a:p>
            <a:pPr marL="685800" lvl="1" indent="-228600" algn="just" defTabSz="574675">
              <a:lnSpc>
                <a:spcPts val="2400"/>
              </a:lnSpc>
              <a:buFont typeface="Wingdings" panose="05000000000000000000" pitchFamily="2" charset="2"/>
              <a:buChar char="§"/>
              <a:tabLst>
                <a:tab pos="442913" algn="l"/>
              </a:tabLst>
            </a:pPr>
            <a:r>
              <a:rPr lang="fr-FR" sz="1600" dirty="0">
                <a:solidFill>
                  <a:srgbClr val="5B9BD5">
                    <a:lumMod val="75000"/>
                  </a:srgbClr>
                </a:solidFill>
              </a:rPr>
              <a:t>jurisprudence HOCSMAN</a:t>
            </a:r>
          </a:p>
          <a:p>
            <a:pPr marL="685800" lvl="1" indent="-228600" algn="just" defTabSz="574675">
              <a:lnSpc>
                <a:spcPts val="2400"/>
              </a:lnSpc>
              <a:buFont typeface="Wingdings" panose="05000000000000000000" pitchFamily="2" charset="2"/>
              <a:buChar char="§"/>
              <a:tabLst>
                <a:tab pos="442913" algn="l"/>
              </a:tabLst>
            </a:pPr>
            <a:r>
              <a:rPr lang="fr-FR" sz="1600" dirty="0">
                <a:solidFill>
                  <a:srgbClr val="5B9BD5">
                    <a:lumMod val="75000"/>
                  </a:srgbClr>
                </a:solidFill>
              </a:rPr>
              <a:t>jurisprudence DREESSEN</a:t>
            </a:r>
          </a:p>
          <a:p>
            <a:pPr marL="228600" lvl="0" indent="-228600" algn="just" defTabSz="574675">
              <a:lnSpc>
                <a:spcPts val="2400"/>
              </a:lnSpc>
              <a:buFont typeface="Wingdings" panose="05000000000000000000" pitchFamily="2" charset="2"/>
              <a:buChar char="Ø"/>
              <a:tabLst>
                <a:tab pos="442913" algn="l"/>
              </a:tabLst>
            </a:pPr>
            <a:r>
              <a:rPr lang="fr-FR" sz="2000" dirty="0">
                <a:solidFill>
                  <a:prstClr val="black"/>
                </a:solidFill>
              </a:rPr>
              <a:t>Soit la commission de qualification: reconnaissance d’une autre spécialité</a:t>
            </a:r>
            <a:endParaRPr lang="fr-FR" sz="1200" dirty="0">
              <a:solidFill>
                <a:srgbClr val="5B9BD5">
                  <a:lumMod val="75000"/>
                </a:srgbClr>
              </a:solidFill>
            </a:endParaRPr>
          </a:p>
          <a:p>
            <a:pPr lvl="0" algn="ctr" defTabSz="914400">
              <a:lnSpc>
                <a:spcPts val="2400"/>
              </a:lnSpc>
            </a:pPr>
            <a:r>
              <a:rPr lang="fr-FR" sz="1200" dirty="0">
                <a:solidFill>
                  <a:srgbClr val="5B9BD5">
                    <a:lumMod val="75000"/>
                  </a:srgbClr>
                </a:solidFill>
              </a:rPr>
              <a:t>Commissions de qualification en Maladies Infectieuses</a:t>
            </a:r>
          </a:p>
          <a:p>
            <a:pPr>
              <a:lnSpc>
                <a:spcPts val="2400"/>
              </a:lnSpc>
            </a:pPr>
            <a:endParaRPr lang="fr-FR" dirty="0"/>
          </a:p>
        </p:txBody>
      </p:sp>
      <p:sp>
        <p:nvSpPr>
          <p:cNvPr id="10" name="ZoneTexte 9">
            <a:extLst>
              <a:ext uri="{FF2B5EF4-FFF2-40B4-BE49-F238E27FC236}">
                <a16:creationId xmlns:a16="http://schemas.microsoft.com/office/drawing/2014/main" id="{928D4687-2141-4148-9B6D-EAF45162649A}"/>
              </a:ext>
            </a:extLst>
          </p:cNvPr>
          <p:cNvSpPr txBox="1"/>
          <p:nvPr/>
        </p:nvSpPr>
        <p:spPr>
          <a:xfrm>
            <a:off x="106363" y="7903029"/>
            <a:ext cx="9434512" cy="523220"/>
          </a:xfrm>
          <a:prstGeom prst="rect">
            <a:avLst/>
          </a:prstGeom>
          <a:solidFill>
            <a:schemeClr val="accent1">
              <a:lumMod val="20000"/>
              <a:lumOff val="80000"/>
            </a:schemeClr>
          </a:solidFill>
        </p:spPr>
        <p:txBody>
          <a:bodyPr wrap="square" rtlCol="0">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I – LES COMMISSIONS DE QUALIFICATION</a:t>
            </a:r>
          </a:p>
        </p:txBody>
      </p:sp>
      <p:sp>
        <p:nvSpPr>
          <p:cNvPr id="11" name="ZoneTexte 10">
            <a:extLst>
              <a:ext uri="{FF2B5EF4-FFF2-40B4-BE49-F238E27FC236}">
                <a16:creationId xmlns:a16="http://schemas.microsoft.com/office/drawing/2014/main" id="{A6059E46-9E87-4B7A-8119-F040ED63B43B}"/>
              </a:ext>
            </a:extLst>
          </p:cNvPr>
          <p:cNvSpPr txBox="1"/>
          <p:nvPr/>
        </p:nvSpPr>
        <p:spPr>
          <a:xfrm>
            <a:off x="106364" y="8543838"/>
            <a:ext cx="9433718" cy="3425553"/>
          </a:xfrm>
          <a:prstGeom prst="rect">
            <a:avLst/>
          </a:prstGeom>
          <a:noFill/>
        </p:spPr>
        <p:txBody>
          <a:bodyPr wrap="square" rtlCol="0">
            <a:spAutoFit/>
          </a:bodyPr>
          <a:lstStyle/>
          <a:p>
            <a:pPr algn="just" defTabSz="574675">
              <a:lnSpc>
                <a:spcPct val="120000"/>
              </a:lnSpc>
              <a:spcBef>
                <a:spcPts val="600"/>
              </a:spcBef>
              <a:spcAft>
                <a:spcPts val="600"/>
              </a:spcAft>
              <a:tabLst>
                <a:tab pos="442913" algn="l"/>
              </a:tabLst>
            </a:pPr>
            <a:r>
              <a:rPr lang="fr-FR" sz="2800" b="1" u="sng" dirty="0">
                <a:solidFill>
                  <a:schemeClr val="accent6">
                    <a:lumMod val="75000"/>
                  </a:schemeClr>
                </a:solidFill>
              </a:rPr>
              <a:t>A – LES OBJECTIFS</a:t>
            </a:r>
          </a:p>
          <a:p>
            <a:pPr algn="just" defTabSz="574675">
              <a:lnSpc>
                <a:spcPct val="120000"/>
              </a:lnSpc>
              <a:spcBef>
                <a:spcPts val="600"/>
              </a:spcBef>
              <a:spcAft>
                <a:spcPts val="600"/>
              </a:spcAft>
              <a:tabLst>
                <a:tab pos="442913" algn="l"/>
              </a:tabLst>
            </a:pPr>
            <a:r>
              <a:rPr lang="fr-FR" dirty="0"/>
              <a:t>Permettre à des médecins de chaque spécialité en prouvant ses connaissances, sa compétence et sa pratique dans une nouvelle spécialité.</a:t>
            </a:r>
          </a:p>
          <a:p>
            <a:pPr algn="just" defTabSz="574675">
              <a:lnSpc>
                <a:spcPct val="120000"/>
              </a:lnSpc>
              <a:spcBef>
                <a:spcPts val="600"/>
              </a:spcBef>
              <a:spcAft>
                <a:spcPts val="600"/>
              </a:spcAft>
              <a:tabLst>
                <a:tab pos="442913" algn="l"/>
              </a:tabLst>
            </a:pPr>
            <a:r>
              <a:rPr lang="fr-FR" sz="2800" b="1" u="sng" dirty="0">
                <a:solidFill>
                  <a:schemeClr val="accent6">
                    <a:lumMod val="75000"/>
                  </a:schemeClr>
                </a:solidFill>
              </a:rPr>
              <a:t>B – LA CONSTITUTION DU DOSSIER</a:t>
            </a:r>
          </a:p>
          <a:p>
            <a:pPr algn="just" defTabSz="574675">
              <a:lnSpc>
                <a:spcPct val="120000"/>
              </a:lnSpc>
              <a:spcBef>
                <a:spcPts val="600"/>
              </a:spcBef>
              <a:spcAft>
                <a:spcPts val="600"/>
              </a:spcAft>
              <a:tabLst>
                <a:tab pos="442913" algn="l"/>
              </a:tabLst>
            </a:pPr>
            <a:r>
              <a:rPr lang="fr-FR" dirty="0"/>
              <a:t>1) Déposer une demande procuration au CDOM qui transmettra au CNOM</a:t>
            </a:r>
          </a:p>
          <a:p>
            <a:pPr algn="just" defTabSz="574675">
              <a:lnSpc>
                <a:spcPct val="120000"/>
              </a:lnSpc>
              <a:spcBef>
                <a:spcPts val="600"/>
              </a:spcBef>
              <a:spcAft>
                <a:spcPts val="600"/>
              </a:spcAft>
              <a:tabLst>
                <a:tab pos="442913" algn="l"/>
              </a:tabLst>
            </a:pPr>
            <a:r>
              <a:rPr lang="fr-FR" dirty="0"/>
              <a:t>2) Fournir 	les pièces suivantes 								</a:t>
            </a:r>
          </a:p>
          <a:p>
            <a:endParaRPr lang="fr-FR" dirty="0"/>
          </a:p>
        </p:txBody>
      </p:sp>
      <p:sp>
        <p:nvSpPr>
          <p:cNvPr id="12" name="ZoneTexte 11">
            <a:extLst>
              <a:ext uri="{FF2B5EF4-FFF2-40B4-BE49-F238E27FC236}">
                <a16:creationId xmlns:a16="http://schemas.microsoft.com/office/drawing/2014/main" id="{F47C27C5-8276-4735-AE03-37A42037D432}"/>
              </a:ext>
            </a:extLst>
          </p:cNvPr>
          <p:cNvSpPr txBox="1"/>
          <p:nvPr/>
        </p:nvSpPr>
        <p:spPr>
          <a:xfrm>
            <a:off x="82698" y="17780537"/>
            <a:ext cx="9433718" cy="2511457"/>
          </a:xfrm>
          <a:prstGeom prst="rect">
            <a:avLst/>
          </a:prstGeom>
          <a:noFill/>
        </p:spPr>
        <p:txBody>
          <a:bodyPr wrap="square" rtlCol="0">
            <a:spAutoFit/>
          </a:bodyPr>
          <a:lstStyle/>
          <a:p>
            <a:pPr defTabSz="574675">
              <a:lnSpc>
                <a:spcPct val="120000"/>
              </a:lnSpc>
              <a:spcBef>
                <a:spcPts val="600"/>
              </a:spcBef>
              <a:spcAft>
                <a:spcPts val="600"/>
              </a:spcAft>
              <a:tabLst>
                <a:tab pos="442913" algn="l"/>
              </a:tabLst>
            </a:pPr>
            <a:r>
              <a:rPr lang="fr-FR" sz="2800" b="1" u="sng" dirty="0">
                <a:solidFill>
                  <a:schemeClr val="accent6">
                    <a:lumMod val="75000"/>
                  </a:schemeClr>
                </a:solidFill>
              </a:rPr>
              <a:t>C – LE REFERENTIEL</a:t>
            </a:r>
          </a:p>
          <a:p>
            <a:pPr algn="just" defTabSz="574675">
              <a:lnSpc>
                <a:spcPct val="120000"/>
              </a:lnSpc>
              <a:spcBef>
                <a:spcPts val="600"/>
              </a:spcBef>
              <a:spcAft>
                <a:spcPts val="600"/>
              </a:spcAft>
              <a:tabLst>
                <a:tab pos="442913" algn="l"/>
              </a:tabLst>
            </a:pPr>
            <a:r>
              <a:rPr lang="fr-FR" dirty="0"/>
              <a:t>Pour chaque spécialité:</a:t>
            </a:r>
          </a:p>
          <a:p>
            <a:pPr marL="179388" indent="263525" algn="just" defTabSz="574675">
              <a:spcBef>
                <a:spcPts val="600"/>
              </a:spcBef>
              <a:buClr>
                <a:schemeClr val="accent1">
                  <a:lumMod val="75000"/>
                </a:schemeClr>
              </a:buClr>
              <a:buFont typeface="Wingdings" panose="05000000000000000000" pitchFamily="2" charset="2"/>
              <a:buChar char="q"/>
              <a:tabLst>
                <a:tab pos="442913" algn="l"/>
              </a:tabLst>
            </a:pPr>
            <a:r>
              <a:rPr lang="fr-FR" dirty="0"/>
              <a:t>Fixer la durée d’activité dans la nouvelle spécialité</a:t>
            </a:r>
          </a:p>
          <a:p>
            <a:pPr marL="179388" indent="263525" algn="just" defTabSz="574675">
              <a:spcBef>
                <a:spcPts val="600"/>
              </a:spcBef>
              <a:buClr>
                <a:schemeClr val="accent1">
                  <a:lumMod val="75000"/>
                </a:schemeClr>
              </a:buClr>
              <a:buFont typeface="Wingdings" panose="05000000000000000000" pitchFamily="2" charset="2"/>
              <a:buChar char="q"/>
              <a:tabLst>
                <a:tab pos="442913" algn="l"/>
              </a:tabLst>
            </a:pPr>
            <a:r>
              <a:rPr lang="fr-FR" dirty="0"/>
              <a:t>Les connaissances à acquérir </a:t>
            </a:r>
          </a:p>
          <a:p>
            <a:pPr marL="179388" indent="263525" algn="just" defTabSz="574675">
              <a:spcBef>
                <a:spcPts val="600"/>
              </a:spcBef>
              <a:buClr>
                <a:schemeClr val="accent1">
                  <a:lumMod val="75000"/>
                </a:schemeClr>
              </a:buClr>
              <a:buFont typeface="Wingdings" panose="05000000000000000000" pitchFamily="2" charset="2"/>
              <a:buChar char="q"/>
              <a:tabLst>
                <a:tab pos="442913" algn="l"/>
              </a:tabLst>
            </a:pPr>
            <a:r>
              <a:rPr lang="fr-FR" dirty="0"/>
              <a:t>Les points particuliers nécessaires à l’exercice</a:t>
            </a:r>
          </a:p>
          <a:p>
            <a:endParaRPr lang="fr-FR" dirty="0"/>
          </a:p>
        </p:txBody>
      </p:sp>
      <p:sp>
        <p:nvSpPr>
          <p:cNvPr id="13" name="ZoneTexte 12">
            <a:extLst>
              <a:ext uri="{FF2B5EF4-FFF2-40B4-BE49-F238E27FC236}">
                <a16:creationId xmlns:a16="http://schemas.microsoft.com/office/drawing/2014/main" id="{E4D75F22-3988-47C8-BBDD-B728CF12E0BB}"/>
              </a:ext>
            </a:extLst>
          </p:cNvPr>
          <p:cNvSpPr txBox="1"/>
          <p:nvPr/>
        </p:nvSpPr>
        <p:spPr>
          <a:xfrm>
            <a:off x="754435" y="11586946"/>
            <a:ext cx="8865925" cy="1200329"/>
          </a:xfrm>
          <a:prstGeom prst="rect">
            <a:avLst/>
          </a:prstGeom>
          <a:noFill/>
        </p:spPr>
        <p:txBody>
          <a:bodyPr wrap="square" rtlCol="0">
            <a:spAutoFit/>
          </a:bodyPr>
          <a:lstStyle/>
          <a:p>
            <a:pPr algn="ctr"/>
            <a:r>
              <a:rPr lang="fr-FR" sz="2400" b="1" dirty="0">
                <a:solidFill>
                  <a:schemeClr val="accent1">
                    <a:lumMod val="75000"/>
                  </a:schemeClr>
                </a:solidFill>
              </a:rPr>
              <a:t>LISTE DES PIECES A FOURNIR AVEC VOTRE QUESTIONNAIRE DE DEMANDE DE QUALIFICATION</a:t>
            </a:r>
            <a:br>
              <a:rPr lang="fr-FR" sz="1600" dirty="0">
                <a:solidFill>
                  <a:schemeClr val="accent1">
                    <a:lumMod val="75000"/>
                  </a:schemeClr>
                </a:solidFill>
              </a:rPr>
            </a:br>
            <a:endParaRPr lang="fr-FR" sz="2400" dirty="0">
              <a:solidFill>
                <a:schemeClr val="accent1">
                  <a:lumMod val="75000"/>
                </a:schemeClr>
              </a:solidFill>
            </a:endParaRPr>
          </a:p>
        </p:txBody>
      </p:sp>
      <p:sp>
        <p:nvSpPr>
          <p:cNvPr id="15" name="Espace réservé du contenu 2">
            <a:extLst>
              <a:ext uri="{FF2B5EF4-FFF2-40B4-BE49-F238E27FC236}">
                <a16:creationId xmlns:a16="http://schemas.microsoft.com/office/drawing/2014/main" id="{79F0A74B-2E31-435A-B3C4-7ADD277AAB1B}"/>
              </a:ext>
            </a:extLst>
          </p:cNvPr>
          <p:cNvSpPr txBox="1">
            <a:spLocks/>
          </p:cNvSpPr>
          <p:nvPr/>
        </p:nvSpPr>
        <p:spPr>
          <a:xfrm>
            <a:off x="305607" y="11994962"/>
            <a:ext cx="8254416" cy="5289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0">
              <a:lnSpc>
                <a:spcPts val="2000"/>
              </a:lnSpc>
              <a:spcBef>
                <a:spcPts val="600"/>
              </a:spcBef>
              <a:spcAft>
                <a:spcPts val="600"/>
              </a:spcAft>
              <a:buClr>
                <a:schemeClr val="accent1">
                  <a:lumMod val="75000"/>
                </a:schemeClr>
              </a:buClr>
              <a:buSzTx/>
              <a:buNone/>
              <a:tabLst/>
              <a:defRPr/>
            </a:pPr>
            <a:r>
              <a:rPr kumimoji="0" lang="fr-FR"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Lettre de motivation</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Photocopie de tous vos diplômes </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Curriculum Vitae détaillé (activités avec périodes exactes, titres et travaux…)</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Attestations d’activités (précisant les périodes exactes d’exercice, les quotités de temps de travail et le détail de la fonction occupée dans le service)</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Recommandations de vos Chefs de Service </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Formation Médicale Continue et DPC : présence à des congrès, séminaires…</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Publications si vous en avez réalisé</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Pour les P.H. titulaires : attestation de réussite au concours + notes </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Pour les spécialités chirurgicales : CRO + tableau quantitatif d’activité opératoire des 3 dernières années (datés et signés par le chef de service, le Président de CME et l’administration hospitalière)</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Toute autre pièce que vous jugez utile à l'examen de votre dossier</a:t>
            </a:r>
          </a:p>
          <a:p>
            <a:pPr marL="263525" marR="0" lvl="0" indent="-263525" algn="just" defTabSz="914400" rtl="0" eaLnBrk="1" fontAlgn="auto" latinLnBrk="0" hangingPunct="0">
              <a:lnSpc>
                <a:spcPts val="2000"/>
              </a:lnSpc>
              <a:spcBef>
                <a:spcPts val="600"/>
              </a:spcBef>
              <a:spcAft>
                <a:spcPts val="600"/>
              </a:spcAft>
              <a:buClr>
                <a:schemeClr val="accent1">
                  <a:lumMod val="75000"/>
                </a:schemeClr>
              </a:buClr>
              <a:buSzTx/>
              <a:buFont typeface="Wingdings" panose="05000000000000000000" pitchFamily="2" charset="2"/>
              <a:buChar char="q"/>
              <a:tabLst/>
              <a:defRPr/>
            </a:pPr>
            <a:r>
              <a:rPr kumimoji="0" lang="fr-FR"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NB : tous les documents en langue étrangère doivent être traduits par un traducteur assermenté.</a:t>
            </a:r>
            <a:endPar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0">
              <a:lnSpc>
                <a:spcPts val="2000"/>
              </a:lnSpc>
              <a:spcBef>
                <a:spcPts val="600"/>
              </a:spcBef>
              <a:spcAft>
                <a:spcPts val="600"/>
              </a:spcAft>
              <a:buClr>
                <a:schemeClr val="accent1">
                  <a:lumMod val="75000"/>
                </a:schemeClr>
              </a:buClr>
              <a:buSzTx/>
              <a:buNone/>
              <a:tabLst/>
              <a:defRPr/>
            </a:pPr>
            <a:endParaRPr kumimoji="0" lang="fr-FR"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7" name="Image 16">
            <a:extLst>
              <a:ext uri="{FF2B5EF4-FFF2-40B4-BE49-F238E27FC236}">
                <a16:creationId xmlns:a16="http://schemas.microsoft.com/office/drawing/2014/main" id="{929B4ED9-9C3B-4FC8-AA63-6562BBB919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8218" y="12182185"/>
            <a:ext cx="909951" cy="909951"/>
          </a:xfrm>
          <a:prstGeom prst="rect">
            <a:avLst/>
          </a:prstGeom>
        </p:spPr>
      </p:pic>
      <p:pic>
        <p:nvPicPr>
          <p:cNvPr id="18" name="Image 17">
            <a:extLst>
              <a:ext uri="{FF2B5EF4-FFF2-40B4-BE49-F238E27FC236}">
                <a16:creationId xmlns:a16="http://schemas.microsoft.com/office/drawing/2014/main" id="{EA0B1BF7-A90C-4C4D-8C01-198845AD1E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3786" y="12948851"/>
            <a:ext cx="853790" cy="658639"/>
          </a:xfrm>
          <a:prstGeom prst="rect">
            <a:avLst/>
          </a:prstGeom>
        </p:spPr>
      </p:pic>
      <p:pic>
        <p:nvPicPr>
          <p:cNvPr id="19" name="Image 18">
            <a:extLst>
              <a:ext uri="{FF2B5EF4-FFF2-40B4-BE49-F238E27FC236}">
                <a16:creationId xmlns:a16="http://schemas.microsoft.com/office/drawing/2014/main" id="{B9AAE11C-9434-4E2C-A796-A947672842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5731" y="17006415"/>
            <a:ext cx="908849" cy="727079"/>
          </a:xfrm>
          <a:prstGeom prst="rect">
            <a:avLst/>
          </a:prstGeom>
        </p:spPr>
      </p:pic>
      <p:pic>
        <p:nvPicPr>
          <p:cNvPr id="20" name="Image 19">
            <a:extLst>
              <a:ext uri="{FF2B5EF4-FFF2-40B4-BE49-F238E27FC236}">
                <a16:creationId xmlns:a16="http://schemas.microsoft.com/office/drawing/2014/main" id="{3A4C34EC-B7EB-4FD1-8791-9500A5BCCDE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40575" y="13705222"/>
            <a:ext cx="682689" cy="682689"/>
          </a:xfrm>
          <a:prstGeom prst="rect">
            <a:avLst/>
          </a:prstGeom>
        </p:spPr>
      </p:pic>
      <p:pic>
        <p:nvPicPr>
          <p:cNvPr id="21" name="Image 20">
            <a:extLst>
              <a:ext uri="{FF2B5EF4-FFF2-40B4-BE49-F238E27FC236}">
                <a16:creationId xmlns:a16="http://schemas.microsoft.com/office/drawing/2014/main" id="{0EE63D11-487B-4A0B-B10B-8C2B27CC1F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5731" y="14465166"/>
            <a:ext cx="753158" cy="541018"/>
          </a:xfrm>
          <a:prstGeom prst="rect">
            <a:avLst/>
          </a:prstGeom>
        </p:spPr>
      </p:pic>
      <p:pic>
        <p:nvPicPr>
          <p:cNvPr id="22" name="Image 21">
            <a:extLst>
              <a:ext uri="{FF2B5EF4-FFF2-40B4-BE49-F238E27FC236}">
                <a16:creationId xmlns:a16="http://schemas.microsoft.com/office/drawing/2014/main" id="{3AF40F7C-3A51-425D-B356-DAABBFFCA1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81176" y="15099720"/>
            <a:ext cx="861461" cy="861461"/>
          </a:xfrm>
          <a:prstGeom prst="rect">
            <a:avLst/>
          </a:prstGeom>
        </p:spPr>
      </p:pic>
      <p:pic>
        <p:nvPicPr>
          <p:cNvPr id="23" name="Image 22">
            <a:extLst>
              <a:ext uri="{FF2B5EF4-FFF2-40B4-BE49-F238E27FC236}">
                <a16:creationId xmlns:a16="http://schemas.microsoft.com/office/drawing/2014/main" id="{175EC2C4-A25D-44B9-92E2-A21ACC039A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06895" y="15990396"/>
            <a:ext cx="897370" cy="897370"/>
          </a:xfrm>
          <a:prstGeom prst="rect">
            <a:avLst/>
          </a:prstGeom>
        </p:spPr>
      </p:pic>
      <p:pic>
        <p:nvPicPr>
          <p:cNvPr id="24" name="Image 23">
            <a:extLst>
              <a:ext uri="{FF2B5EF4-FFF2-40B4-BE49-F238E27FC236}">
                <a16:creationId xmlns:a16="http://schemas.microsoft.com/office/drawing/2014/main" id="{DDADF229-A704-4933-B977-85B28C8C71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363" y="11548988"/>
            <a:ext cx="948714" cy="818024"/>
          </a:xfrm>
          <a:prstGeom prst="rect">
            <a:avLst/>
          </a:prstGeom>
        </p:spPr>
      </p:pic>
      <p:sp>
        <p:nvSpPr>
          <p:cNvPr id="25" name="ZoneTexte 24">
            <a:extLst>
              <a:ext uri="{FF2B5EF4-FFF2-40B4-BE49-F238E27FC236}">
                <a16:creationId xmlns:a16="http://schemas.microsoft.com/office/drawing/2014/main" id="{343FAEFD-3BA6-4B6F-AF5B-CEA6D67BFCED}"/>
              </a:ext>
            </a:extLst>
          </p:cNvPr>
          <p:cNvSpPr txBox="1"/>
          <p:nvPr/>
        </p:nvSpPr>
        <p:spPr>
          <a:xfrm>
            <a:off x="129693" y="25770713"/>
            <a:ext cx="5593454" cy="523220"/>
          </a:xfrm>
          <a:prstGeom prst="rect">
            <a:avLst/>
          </a:prstGeom>
          <a:noFill/>
        </p:spPr>
        <p:txBody>
          <a:bodyPr wrap="none" rtlCol="0">
            <a:spAutoFit/>
          </a:bodyPr>
          <a:lstStyle/>
          <a:p>
            <a:r>
              <a:rPr lang="fr-FR" sz="2800" b="1" dirty="0">
                <a:solidFill>
                  <a:schemeClr val="accent1">
                    <a:lumMod val="75000"/>
                  </a:schemeClr>
                </a:solidFill>
              </a:rPr>
              <a:t>La commission de première instance</a:t>
            </a:r>
          </a:p>
        </p:txBody>
      </p:sp>
      <p:sp>
        <p:nvSpPr>
          <p:cNvPr id="26" name="ZoneTexte 25">
            <a:extLst>
              <a:ext uri="{FF2B5EF4-FFF2-40B4-BE49-F238E27FC236}">
                <a16:creationId xmlns:a16="http://schemas.microsoft.com/office/drawing/2014/main" id="{EC16959D-F2A3-4B2C-A12B-37718EF8CFB8}"/>
              </a:ext>
            </a:extLst>
          </p:cNvPr>
          <p:cNvSpPr txBox="1"/>
          <p:nvPr/>
        </p:nvSpPr>
        <p:spPr>
          <a:xfrm>
            <a:off x="106363" y="26411609"/>
            <a:ext cx="9433717" cy="4490460"/>
          </a:xfrm>
          <a:prstGeom prst="rect">
            <a:avLst/>
          </a:prstGeom>
          <a:noFill/>
        </p:spPr>
        <p:txBody>
          <a:bodyPr wrap="square" rtlCol="0">
            <a:spAutoFit/>
          </a:bodyPr>
          <a:lstStyle/>
          <a:p>
            <a:pPr marL="514350" lvl="0" indent="-514350" algn="just" defTabSz="914400">
              <a:lnSpc>
                <a:spcPct val="90000"/>
              </a:lnSpc>
              <a:spcBef>
                <a:spcPts val="1000"/>
              </a:spcBef>
              <a:spcAft>
                <a:spcPts val="600"/>
              </a:spcAft>
              <a:buFont typeface="+mj-lt"/>
              <a:buAutoNum type="alphaUcPeriod"/>
            </a:pPr>
            <a:r>
              <a:rPr lang="fr-FR" b="1" dirty="0">
                <a:solidFill>
                  <a:prstClr val="black"/>
                </a:solidFill>
              </a:rPr>
              <a:t>Sont qualifiés d’emblée, les médecins qui le demandent et qui répondent aux critères suivants: </a:t>
            </a:r>
            <a:endParaRPr lang="fr-FR" dirty="0">
              <a:solidFill>
                <a:prstClr val="black"/>
              </a:solidFill>
            </a:endParaRPr>
          </a:p>
          <a:p>
            <a:pPr marL="228600" lvl="0" indent="-228600" algn="just" defTabSz="914400">
              <a:lnSpc>
                <a:spcPct val="90000"/>
              </a:lnSpc>
              <a:spcBef>
                <a:spcPts val="1000"/>
              </a:spcBef>
              <a:spcAft>
                <a:spcPts val="600"/>
              </a:spcAft>
              <a:buFont typeface="Arial" panose="020B0604020202020204" pitchFamily="34" charset="0"/>
              <a:buChar char="•"/>
            </a:pPr>
            <a:r>
              <a:rPr lang="fr-FR" dirty="0">
                <a:solidFill>
                  <a:prstClr val="black"/>
                </a:solidFill>
              </a:rPr>
              <a:t>PU-PH (Professeur des Université-Praticien Hospitalier) et MCU-PH (Maître de Conférence des Universités – Praticien Hospitalier), membre de la sous-section 45-03 (Maladies Infectieuses et Tropicales) du CNU (Conseil National des Universités). Par définition, leurs compétences en Maladies Infectieuses et Tropicales ont été reconnues par le Jury National du concours de PU-PH, </a:t>
            </a:r>
          </a:p>
          <a:p>
            <a:pPr marL="228600" lvl="0" indent="-228600" algn="just" defTabSz="914400">
              <a:lnSpc>
                <a:spcPct val="90000"/>
              </a:lnSpc>
              <a:spcBef>
                <a:spcPts val="1000"/>
              </a:spcBef>
              <a:spcAft>
                <a:spcPts val="600"/>
              </a:spcAft>
              <a:buFont typeface="Arial" panose="020B0604020202020204" pitchFamily="34" charset="0"/>
              <a:buChar char="•"/>
            </a:pPr>
            <a:r>
              <a:rPr lang="fr-FR" dirty="0">
                <a:solidFill>
                  <a:prstClr val="black"/>
                </a:solidFill>
              </a:rPr>
              <a:t>ou PH (Praticien Hospitalier) inscrits sur la liste d’aptitude aux fonctions de PH en Maladies Infectieuses et Tropicales à la suite du Concours National de Praticien Hospitalier dans la discipline Maladies Infectieuses et Tropicales. Par définition, leurs compétences en Maladies Infectieuses et Tropicales ont été reconnues par le Jury National du concours de PH, </a:t>
            </a:r>
          </a:p>
          <a:p>
            <a:pPr marL="228600" lvl="0" indent="-228600" algn="just" defTabSz="914400">
              <a:lnSpc>
                <a:spcPct val="90000"/>
              </a:lnSpc>
              <a:spcBef>
                <a:spcPts val="1000"/>
              </a:spcBef>
              <a:spcAft>
                <a:spcPts val="600"/>
              </a:spcAft>
              <a:buFont typeface="Arial" panose="020B0604020202020204" pitchFamily="34" charset="0"/>
              <a:buChar char="•"/>
            </a:pPr>
            <a:r>
              <a:rPr lang="fr-FR" dirty="0">
                <a:solidFill>
                  <a:prstClr val="black"/>
                </a:solidFill>
              </a:rPr>
              <a:t>et exerçant cette spécialité dans un Service dont l’intitulé comporte, en tout ou en partie la dénomination « Maladies Infectieuses et Tropicales » ou exerçant cette spécialité dans une UF (Unité Fonctionnelle) ou Unité de soins, intitulée Maladies Infectieuses et Tropicales. </a:t>
            </a:r>
          </a:p>
          <a:p>
            <a:pPr algn="just">
              <a:spcAft>
                <a:spcPts val="600"/>
              </a:spcAft>
            </a:pPr>
            <a:endParaRPr lang="fr-FR" sz="1400" dirty="0"/>
          </a:p>
        </p:txBody>
      </p:sp>
      <p:sp>
        <p:nvSpPr>
          <p:cNvPr id="27" name="ZoneTexte 26">
            <a:extLst>
              <a:ext uri="{FF2B5EF4-FFF2-40B4-BE49-F238E27FC236}">
                <a16:creationId xmlns:a16="http://schemas.microsoft.com/office/drawing/2014/main" id="{60E0BDC6-52D6-4BB2-89D9-914B63EA2174}"/>
              </a:ext>
            </a:extLst>
          </p:cNvPr>
          <p:cNvSpPr txBox="1"/>
          <p:nvPr/>
        </p:nvSpPr>
        <p:spPr>
          <a:xfrm>
            <a:off x="82698" y="30921669"/>
            <a:ext cx="9433717" cy="2936188"/>
          </a:xfrm>
          <a:prstGeom prst="rect">
            <a:avLst/>
          </a:prstGeom>
          <a:noFill/>
        </p:spPr>
        <p:txBody>
          <a:bodyPr wrap="square" rtlCol="0">
            <a:spAutoFit/>
          </a:bodyPr>
          <a:lstStyle/>
          <a:p>
            <a:pPr marL="514350" lvl="0" indent="-514350" algn="just" defTabSz="914400">
              <a:lnSpc>
                <a:spcPct val="90000"/>
              </a:lnSpc>
              <a:spcBef>
                <a:spcPts val="1000"/>
              </a:spcBef>
              <a:buFont typeface="+mj-lt"/>
              <a:buAutoNum type="alphaUcPeriod" startAt="2"/>
            </a:pPr>
            <a:r>
              <a:rPr lang="fr-FR" b="1" dirty="0">
                <a:solidFill>
                  <a:prstClr val="black"/>
                </a:solidFill>
              </a:rPr>
              <a:t>Pour les médecins qui ne répondent pas aux critères précédents, les conditions requises sont: </a:t>
            </a:r>
            <a:endParaRPr lang="fr-FR" dirty="0">
              <a:solidFill>
                <a:prstClr val="black"/>
              </a:solidFill>
            </a:endParaRPr>
          </a:p>
          <a:p>
            <a:pPr marL="228600" lvl="0" indent="-228600" algn="just" defTabSz="914400">
              <a:lnSpc>
                <a:spcPct val="90000"/>
              </a:lnSpc>
              <a:spcBef>
                <a:spcPts val="1000"/>
              </a:spcBef>
              <a:buFont typeface="Arial" panose="020B0604020202020204" pitchFamily="34" charset="0"/>
              <a:buChar char="•"/>
            </a:pPr>
            <a:r>
              <a:rPr lang="fr-FR" dirty="0">
                <a:solidFill>
                  <a:prstClr val="black"/>
                </a:solidFill>
              </a:rPr>
              <a:t>Être titulaire d’un DESC de Maladies Infectieuses et Tropicales, par la voie classique Universitaire ou par la VAE, ou par équivalence d’un diplôme européen, </a:t>
            </a:r>
          </a:p>
          <a:p>
            <a:pPr marL="228600" lvl="0" indent="-228600" algn="just" defTabSz="914400">
              <a:lnSpc>
                <a:spcPct val="90000"/>
              </a:lnSpc>
              <a:spcBef>
                <a:spcPts val="1000"/>
              </a:spcBef>
              <a:buFont typeface="Arial" panose="020B0604020202020204" pitchFamily="34" charset="0"/>
              <a:buChar char="•"/>
            </a:pPr>
            <a:r>
              <a:rPr lang="fr-FR" dirty="0">
                <a:solidFill>
                  <a:prstClr val="black"/>
                </a:solidFill>
              </a:rPr>
              <a:t>et avoir exercé et continuer à exercer la discipline Maladies Infectieuses et Tropicales dans un service (ou Unité Fonctionnelle) de Maladies Infectieuses et Tropicales pendant au moins 3 ans, </a:t>
            </a:r>
          </a:p>
          <a:p>
            <a:pPr marL="228600" lvl="0" indent="-228600" algn="just" defTabSz="914400">
              <a:lnSpc>
                <a:spcPct val="90000"/>
              </a:lnSpc>
              <a:spcBef>
                <a:spcPts val="1000"/>
              </a:spcBef>
              <a:buFont typeface="Arial" panose="020B0604020202020204" pitchFamily="34" charset="0"/>
              <a:buChar char="•"/>
            </a:pPr>
            <a:r>
              <a:rPr lang="fr-FR" dirty="0">
                <a:solidFill>
                  <a:prstClr val="black"/>
                </a:solidFill>
              </a:rPr>
              <a:t>et avoir acquis des compétences diversifiées en Maladies Infectieuses et Tropicales par un exercice professionnel dans au moins </a:t>
            </a:r>
            <a:r>
              <a:rPr lang="fr-FR" b="1" dirty="0">
                <a:solidFill>
                  <a:prstClr val="black"/>
                </a:solidFill>
              </a:rPr>
              <a:t>4 des 8 activités citées ci-dessous</a:t>
            </a:r>
            <a:r>
              <a:rPr lang="fr-FR" dirty="0">
                <a:solidFill>
                  <a:prstClr val="black"/>
                </a:solidFill>
              </a:rPr>
              <a:t>, dont obligatoirement les rubriques a et b : </a:t>
            </a:r>
          </a:p>
          <a:p>
            <a:pPr algn="just"/>
            <a:endParaRPr lang="fr-FR" sz="1200" dirty="0"/>
          </a:p>
        </p:txBody>
      </p:sp>
      <p:pic>
        <p:nvPicPr>
          <p:cNvPr id="28" name="Image 27">
            <a:extLst>
              <a:ext uri="{FF2B5EF4-FFF2-40B4-BE49-F238E27FC236}">
                <a16:creationId xmlns:a16="http://schemas.microsoft.com/office/drawing/2014/main" id="{051AD49A-13FA-4D80-8B62-7693BC1F743E}"/>
              </a:ext>
            </a:extLst>
          </p:cNvPr>
          <p:cNvPicPr>
            <a:picLocks noChangeAspect="1"/>
          </p:cNvPicPr>
          <p:nvPr/>
        </p:nvPicPr>
        <p:blipFill>
          <a:blip r:embed="rId12"/>
          <a:stretch>
            <a:fillRect/>
          </a:stretch>
        </p:blipFill>
        <p:spPr>
          <a:xfrm>
            <a:off x="16986519" y="3156289"/>
            <a:ext cx="1803515" cy="2550003"/>
          </a:xfrm>
          <a:prstGeom prst="rect">
            <a:avLst/>
          </a:prstGeom>
        </p:spPr>
      </p:pic>
      <p:sp>
        <p:nvSpPr>
          <p:cNvPr id="29" name="ZoneTexte 28">
            <a:extLst>
              <a:ext uri="{FF2B5EF4-FFF2-40B4-BE49-F238E27FC236}">
                <a16:creationId xmlns:a16="http://schemas.microsoft.com/office/drawing/2014/main" id="{8C9435FC-E031-44D4-8DC5-0DBDEDC2FD18}"/>
              </a:ext>
            </a:extLst>
          </p:cNvPr>
          <p:cNvSpPr txBox="1"/>
          <p:nvPr/>
        </p:nvSpPr>
        <p:spPr>
          <a:xfrm>
            <a:off x="627841" y="33865645"/>
            <a:ext cx="8840671" cy="6751592"/>
          </a:xfrm>
          <a:prstGeom prst="rect">
            <a:avLst/>
          </a:prstGeom>
          <a:noFill/>
        </p:spPr>
        <p:txBody>
          <a:bodyPr wrap="square" rtlCol="0">
            <a:spAutoFit/>
          </a:bodyPr>
          <a:lstStyle/>
          <a:p>
            <a:pPr lvl="0" algn="just" defTabSz="914400">
              <a:lnSpc>
                <a:spcPct val="90000"/>
              </a:lnSpc>
              <a:spcBef>
                <a:spcPts val="1000"/>
              </a:spcBef>
            </a:pPr>
            <a:r>
              <a:rPr lang="fr-FR" dirty="0">
                <a:solidFill>
                  <a:prstClr val="black"/>
                </a:solidFill>
              </a:rPr>
              <a:t>a) </a:t>
            </a:r>
            <a:r>
              <a:rPr lang="fr-FR" b="1" dirty="0">
                <a:solidFill>
                  <a:prstClr val="black"/>
                </a:solidFill>
              </a:rPr>
              <a:t>Activité d’hospitalisation conventionnelle </a:t>
            </a:r>
            <a:r>
              <a:rPr lang="fr-FR" dirty="0">
                <a:solidFill>
                  <a:prstClr val="black"/>
                </a:solidFill>
              </a:rPr>
              <a:t>(visites régulières hebdomadaires, et /ou contre-visites, astreintes de WE et jours fériés) dans un service ou Unité Fonctionnelle de Maladies Infectieuses et Tropicales recevant des infections complexes : infections par le VIH, tuberculose </a:t>
            </a:r>
            <a:r>
              <a:rPr lang="fr-FR" dirty="0" err="1">
                <a:solidFill>
                  <a:prstClr val="black"/>
                </a:solidFill>
              </a:rPr>
              <a:t>multirésitante</a:t>
            </a:r>
            <a:r>
              <a:rPr lang="fr-FR" dirty="0">
                <a:solidFill>
                  <a:prstClr val="black"/>
                </a:solidFill>
              </a:rPr>
              <a:t>, infections </a:t>
            </a:r>
            <a:r>
              <a:rPr lang="fr-FR" dirty="0" err="1">
                <a:solidFill>
                  <a:prstClr val="black"/>
                </a:solidFill>
              </a:rPr>
              <a:t>ostéo-articulaires</a:t>
            </a:r>
            <a:r>
              <a:rPr lang="fr-FR" dirty="0">
                <a:solidFill>
                  <a:prstClr val="black"/>
                </a:solidFill>
              </a:rPr>
              <a:t> complexes, pneumopathies et infections urinaires graves, infections du système nerveux central, infections cardio-vasculaires sur matériel étranger. </a:t>
            </a:r>
          </a:p>
          <a:p>
            <a:pPr lvl="0" algn="just" defTabSz="914400">
              <a:lnSpc>
                <a:spcPct val="90000"/>
              </a:lnSpc>
              <a:spcBef>
                <a:spcPts val="1000"/>
              </a:spcBef>
            </a:pPr>
            <a:r>
              <a:rPr lang="fr-FR" dirty="0">
                <a:solidFill>
                  <a:prstClr val="black"/>
                </a:solidFill>
              </a:rPr>
              <a:t>b) </a:t>
            </a:r>
            <a:r>
              <a:rPr lang="fr-FR" b="1" dirty="0">
                <a:solidFill>
                  <a:prstClr val="black"/>
                </a:solidFill>
              </a:rPr>
              <a:t>Activité diversifiée de consultations </a:t>
            </a:r>
            <a:r>
              <a:rPr lang="fr-FR" dirty="0">
                <a:solidFill>
                  <a:prstClr val="black"/>
                </a:solidFill>
              </a:rPr>
              <a:t>en Maladies Infectieuses. </a:t>
            </a:r>
          </a:p>
          <a:p>
            <a:pPr lvl="0" algn="just" defTabSz="914400">
              <a:lnSpc>
                <a:spcPct val="90000"/>
              </a:lnSpc>
              <a:spcBef>
                <a:spcPts val="1000"/>
              </a:spcBef>
            </a:pPr>
            <a:r>
              <a:rPr lang="fr-FR" dirty="0">
                <a:solidFill>
                  <a:prstClr val="black"/>
                </a:solidFill>
              </a:rPr>
              <a:t>c) </a:t>
            </a:r>
            <a:r>
              <a:rPr lang="fr-FR" b="1" dirty="0">
                <a:solidFill>
                  <a:prstClr val="black"/>
                </a:solidFill>
              </a:rPr>
              <a:t>Activité hospitalière de prise en charge des infections de l’immunodéprimé non VIH </a:t>
            </a:r>
            <a:r>
              <a:rPr lang="fr-FR" dirty="0">
                <a:solidFill>
                  <a:prstClr val="black"/>
                </a:solidFill>
              </a:rPr>
              <a:t>(diagnostic, traitement, prévention). </a:t>
            </a:r>
          </a:p>
          <a:p>
            <a:pPr lvl="0" algn="just" defTabSz="914400">
              <a:lnSpc>
                <a:spcPct val="90000"/>
              </a:lnSpc>
              <a:spcBef>
                <a:spcPts val="1000"/>
              </a:spcBef>
            </a:pPr>
            <a:r>
              <a:rPr lang="fr-FR" dirty="0">
                <a:solidFill>
                  <a:prstClr val="black"/>
                </a:solidFill>
              </a:rPr>
              <a:t>d) </a:t>
            </a:r>
            <a:r>
              <a:rPr lang="fr-FR" b="1" dirty="0">
                <a:solidFill>
                  <a:prstClr val="black"/>
                </a:solidFill>
              </a:rPr>
              <a:t>Activité de prévention en Maladies Infectieuses</a:t>
            </a:r>
            <a:r>
              <a:rPr lang="fr-FR" dirty="0">
                <a:solidFill>
                  <a:prstClr val="black"/>
                </a:solidFill>
              </a:rPr>
              <a:t>: conseil aux voyageurs, conseil en </a:t>
            </a:r>
            <a:r>
              <a:rPr lang="fr-FR" dirty="0" err="1">
                <a:solidFill>
                  <a:prstClr val="black"/>
                </a:solidFill>
              </a:rPr>
              <a:t>vaccinologie</a:t>
            </a:r>
            <a:r>
              <a:rPr lang="fr-FR" dirty="0">
                <a:solidFill>
                  <a:prstClr val="black"/>
                </a:solidFill>
              </a:rPr>
              <a:t>, consultations antirabique, prévention des infections liées aux soins, gestion de la prise en charge des infections à BHRe. </a:t>
            </a:r>
          </a:p>
          <a:p>
            <a:pPr lvl="0" algn="just" defTabSz="914400">
              <a:lnSpc>
                <a:spcPct val="90000"/>
              </a:lnSpc>
              <a:spcBef>
                <a:spcPts val="1000"/>
              </a:spcBef>
            </a:pPr>
            <a:r>
              <a:rPr lang="fr-FR" dirty="0">
                <a:solidFill>
                  <a:prstClr val="black"/>
                </a:solidFill>
              </a:rPr>
              <a:t>e) </a:t>
            </a:r>
            <a:r>
              <a:rPr lang="fr-FR" b="1" dirty="0">
                <a:solidFill>
                  <a:prstClr val="black"/>
                </a:solidFill>
              </a:rPr>
              <a:t>Activité d’Infectiologie transversale </a:t>
            </a:r>
            <a:r>
              <a:rPr lang="fr-FR" dirty="0">
                <a:solidFill>
                  <a:prstClr val="black"/>
                </a:solidFill>
              </a:rPr>
              <a:t>: diagnostic et conseil thérapeutique, conseil en antibiothérapie intra et extrahospitalier. </a:t>
            </a:r>
          </a:p>
          <a:p>
            <a:pPr lvl="0" algn="just" defTabSz="914400">
              <a:lnSpc>
                <a:spcPct val="90000"/>
              </a:lnSpc>
              <a:spcBef>
                <a:spcPts val="1000"/>
              </a:spcBef>
            </a:pPr>
            <a:r>
              <a:rPr lang="fr-FR" dirty="0">
                <a:solidFill>
                  <a:prstClr val="black"/>
                </a:solidFill>
              </a:rPr>
              <a:t>f) </a:t>
            </a:r>
            <a:r>
              <a:rPr lang="fr-FR" b="1" dirty="0">
                <a:solidFill>
                  <a:prstClr val="black"/>
                </a:solidFill>
              </a:rPr>
              <a:t>Participation à la gestion d’une crise sanitaire</a:t>
            </a:r>
            <a:r>
              <a:rPr lang="fr-FR" dirty="0">
                <a:solidFill>
                  <a:prstClr val="black"/>
                </a:solidFill>
              </a:rPr>
              <a:t>: maladies infectieuses émergentes, bioterrorisme, et collaboration avec les autorités de Santé Publique (déclaration, simulation...). </a:t>
            </a:r>
          </a:p>
          <a:p>
            <a:pPr lvl="0" algn="just" defTabSz="914400">
              <a:lnSpc>
                <a:spcPct val="90000"/>
              </a:lnSpc>
              <a:spcBef>
                <a:spcPts val="1000"/>
              </a:spcBef>
            </a:pPr>
            <a:r>
              <a:rPr lang="fr-FR" dirty="0">
                <a:solidFill>
                  <a:prstClr val="black"/>
                </a:solidFill>
              </a:rPr>
              <a:t>g) </a:t>
            </a:r>
            <a:r>
              <a:rPr lang="fr-FR" b="1" dirty="0">
                <a:solidFill>
                  <a:prstClr val="black"/>
                </a:solidFill>
              </a:rPr>
              <a:t>Participation à</a:t>
            </a:r>
            <a:r>
              <a:rPr lang="fr-FR" dirty="0">
                <a:solidFill>
                  <a:prstClr val="black"/>
                </a:solidFill>
              </a:rPr>
              <a:t> la COMAI de son établissement, ou COMMEDIMS, aux réunions de morbi-mortalité, aux réunions multidisciplinaires de Maladies Infectieuses, à la mise en place de protocoles de recherche, de protocoles d’hygiène. </a:t>
            </a:r>
          </a:p>
          <a:p>
            <a:pPr lvl="0" algn="just" defTabSz="914400">
              <a:lnSpc>
                <a:spcPct val="90000"/>
              </a:lnSpc>
              <a:spcBef>
                <a:spcPts val="1000"/>
              </a:spcBef>
            </a:pPr>
            <a:r>
              <a:rPr lang="fr-FR" dirty="0">
                <a:solidFill>
                  <a:prstClr val="black"/>
                </a:solidFill>
              </a:rPr>
              <a:t>h) </a:t>
            </a:r>
            <a:r>
              <a:rPr lang="fr-FR" b="1" dirty="0">
                <a:solidFill>
                  <a:prstClr val="black"/>
                </a:solidFill>
              </a:rPr>
              <a:t>Activité internationale en Maladies Infectieuses </a:t>
            </a:r>
            <a:r>
              <a:rPr lang="fr-FR" dirty="0">
                <a:solidFill>
                  <a:prstClr val="black"/>
                </a:solidFill>
              </a:rPr>
              <a:t>: coopération avec des services ou autorités de Maladies Infectieuses à l’étranger. </a:t>
            </a:r>
          </a:p>
          <a:p>
            <a:pPr algn="just"/>
            <a:endParaRPr lang="fr-FR" sz="2000" dirty="0"/>
          </a:p>
        </p:txBody>
      </p:sp>
      <p:sp>
        <p:nvSpPr>
          <p:cNvPr id="30" name="ZoneTexte 29">
            <a:extLst>
              <a:ext uri="{FF2B5EF4-FFF2-40B4-BE49-F238E27FC236}">
                <a16:creationId xmlns:a16="http://schemas.microsoft.com/office/drawing/2014/main" id="{B5FE7A84-B0AC-462F-ABE0-C4B3A422429E}"/>
              </a:ext>
            </a:extLst>
          </p:cNvPr>
          <p:cNvSpPr txBox="1"/>
          <p:nvPr/>
        </p:nvSpPr>
        <p:spPr>
          <a:xfrm>
            <a:off x="9683750" y="9782713"/>
            <a:ext cx="9217959" cy="523220"/>
          </a:xfrm>
          <a:prstGeom prst="rect">
            <a:avLst/>
          </a:prstGeom>
          <a:solidFill>
            <a:schemeClr val="accent1">
              <a:lumMod val="20000"/>
              <a:lumOff val="80000"/>
            </a:schemeClr>
          </a:solidFill>
        </p:spPr>
        <p:txBody>
          <a:bodyPr wrap="square" rtlCol="0">
            <a:spAutoFit/>
          </a:bodyP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SCHEMA RECAPITULATIF DE LA PROCEDURE</a:t>
            </a:r>
          </a:p>
        </p:txBody>
      </p:sp>
      <p:sp>
        <p:nvSpPr>
          <p:cNvPr id="31" name="ZoneTexte 30">
            <a:extLst>
              <a:ext uri="{FF2B5EF4-FFF2-40B4-BE49-F238E27FC236}">
                <a16:creationId xmlns:a16="http://schemas.microsoft.com/office/drawing/2014/main" id="{CF7CECC9-1008-4BE4-BCDE-54D48227F53C}"/>
              </a:ext>
            </a:extLst>
          </p:cNvPr>
          <p:cNvSpPr txBox="1"/>
          <p:nvPr/>
        </p:nvSpPr>
        <p:spPr>
          <a:xfrm>
            <a:off x="10334913" y="2961229"/>
            <a:ext cx="5419369" cy="461665"/>
          </a:xfrm>
          <a:prstGeom prst="rect">
            <a:avLst/>
          </a:prstGeom>
          <a:noFill/>
        </p:spPr>
        <p:txBody>
          <a:bodyPr wrap="none" rtlCol="0">
            <a:spAutoFit/>
          </a:bodyPr>
          <a:lstStyle/>
          <a:p>
            <a:r>
              <a:rPr lang="fr-FR" sz="2400" b="1" dirty="0">
                <a:solidFill>
                  <a:srgbClr val="0070C0"/>
                </a:solidFill>
              </a:rPr>
              <a:t>Qualification ordinale en MIT, pourquoi ?</a:t>
            </a:r>
            <a:endParaRPr lang="fr-FR" sz="2400" dirty="0"/>
          </a:p>
        </p:txBody>
      </p:sp>
      <p:sp>
        <p:nvSpPr>
          <p:cNvPr id="32" name="ZoneTexte 31">
            <a:extLst>
              <a:ext uri="{FF2B5EF4-FFF2-40B4-BE49-F238E27FC236}">
                <a16:creationId xmlns:a16="http://schemas.microsoft.com/office/drawing/2014/main" id="{F490CFD6-697B-472D-B2D7-BF800018D868}"/>
              </a:ext>
            </a:extLst>
          </p:cNvPr>
          <p:cNvSpPr txBox="1"/>
          <p:nvPr/>
        </p:nvSpPr>
        <p:spPr>
          <a:xfrm>
            <a:off x="10370492" y="3528048"/>
            <a:ext cx="6860789" cy="4178067"/>
          </a:xfrm>
          <a:prstGeom prst="rect">
            <a:avLst/>
          </a:prstGeom>
          <a:noFill/>
        </p:spPr>
        <p:txBody>
          <a:bodyPr wrap="none" rtlCol="0">
            <a:spAutoFit/>
          </a:bodyPr>
          <a:lstStyle/>
          <a:p>
            <a:pPr marL="228600" lvl="0" indent="-228600" defTabSz="914400">
              <a:spcBef>
                <a:spcPts val="300"/>
              </a:spcBef>
              <a:buFont typeface="Arial" panose="020B0604020202020204" pitchFamily="34" charset="0"/>
              <a:buChar char="•"/>
            </a:pPr>
            <a:r>
              <a:rPr lang="fr-FR" sz="2000" b="1" dirty="0">
                <a:solidFill>
                  <a:prstClr val="black"/>
                </a:solidFill>
              </a:rPr>
              <a:t>Valide la qualification (une 2</a:t>
            </a:r>
            <a:r>
              <a:rPr lang="fr-FR" sz="2000" b="1" baseline="30000" dirty="0">
                <a:solidFill>
                  <a:prstClr val="black"/>
                </a:solidFill>
              </a:rPr>
              <a:t>ème</a:t>
            </a:r>
            <a:r>
              <a:rPr lang="fr-FR" sz="2000" b="1" dirty="0">
                <a:solidFill>
                  <a:prstClr val="black"/>
                </a:solidFill>
              </a:rPr>
              <a:t>)</a:t>
            </a:r>
          </a:p>
          <a:p>
            <a:pPr marL="228600" lvl="0" indent="-228600" defTabSz="914400">
              <a:spcBef>
                <a:spcPts val="300"/>
              </a:spcBef>
              <a:buFont typeface="Arial" panose="020B0604020202020204" pitchFamily="34" charset="0"/>
              <a:buChar char="•"/>
            </a:pPr>
            <a:r>
              <a:rPr lang="fr-FR" sz="2000" b="1" dirty="0">
                <a:solidFill>
                  <a:prstClr val="black"/>
                </a:solidFill>
              </a:rPr>
              <a:t>Permet de recenser les infectiologues</a:t>
            </a:r>
          </a:p>
          <a:p>
            <a:pPr marL="228600" lvl="0" indent="-228600" defTabSz="914400">
              <a:spcBef>
                <a:spcPts val="300"/>
              </a:spcBef>
              <a:buFont typeface="Arial" panose="020B0604020202020204" pitchFamily="34" charset="0"/>
              <a:buChar char="•"/>
            </a:pPr>
            <a:r>
              <a:rPr lang="fr-FR" sz="2000" b="1" dirty="0">
                <a:solidFill>
                  <a:prstClr val="black"/>
                </a:solidFill>
              </a:rPr>
              <a:t>Permet être membre commission qualification</a:t>
            </a:r>
          </a:p>
          <a:p>
            <a:pPr marL="228600" lvl="0" indent="-228600" defTabSz="914400">
              <a:spcBef>
                <a:spcPts val="300"/>
              </a:spcBef>
              <a:buFont typeface="Arial" panose="020B0604020202020204" pitchFamily="34" charset="0"/>
              <a:buChar char="•"/>
            </a:pPr>
            <a:r>
              <a:rPr lang="fr-FR" sz="2000" b="1" dirty="0">
                <a:solidFill>
                  <a:prstClr val="black"/>
                </a:solidFill>
              </a:rPr>
              <a:t>Permet être membre du CNP-FFI</a:t>
            </a:r>
          </a:p>
          <a:p>
            <a:pPr marL="228600" lvl="0" indent="-228600" defTabSz="914400">
              <a:spcBef>
                <a:spcPts val="300"/>
              </a:spcBef>
              <a:buFont typeface="Arial" panose="020B0604020202020204" pitchFamily="34" charset="0"/>
              <a:buChar char="•"/>
            </a:pPr>
            <a:r>
              <a:rPr lang="fr-FR" sz="2000" b="1" dirty="0">
                <a:solidFill>
                  <a:prstClr val="black"/>
                </a:solidFill>
              </a:rPr>
              <a:t>Permet passer le PH dans la spécialité MIT</a:t>
            </a:r>
          </a:p>
          <a:p>
            <a:pPr lvl="0" defTabSz="914400">
              <a:spcBef>
                <a:spcPts val="300"/>
              </a:spcBef>
            </a:pPr>
            <a:endParaRPr lang="fr-FR" sz="2000" b="1" dirty="0">
              <a:solidFill>
                <a:prstClr val="black"/>
              </a:solidFill>
            </a:endParaRPr>
          </a:p>
          <a:p>
            <a:pPr marL="228600" lvl="0" indent="-228600" defTabSz="914400">
              <a:spcBef>
                <a:spcPts val="300"/>
              </a:spcBef>
              <a:buFont typeface="Arial" panose="020B0604020202020204" pitchFamily="34" charset="0"/>
              <a:buChar char="•"/>
            </a:pPr>
            <a:r>
              <a:rPr lang="fr-FR" sz="2000" b="1" dirty="0">
                <a:solidFill>
                  <a:prstClr val="black"/>
                </a:solidFill>
              </a:rPr>
              <a:t>Permet l’inscription au tableau des MIT (CDOM)</a:t>
            </a:r>
          </a:p>
          <a:p>
            <a:pPr lvl="0" defTabSz="914400">
              <a:spcBef>
                <a:spcPts val="300"/>
              </a:spcBef>
            </a:pPr>
            <a:r>
              <a:rPr lang="fr-FR" sz="2000" b="1" dirty="0">
                <a:solidFill>
                  <a:prstClr val="black"/>
                </a:solidFill>
              </a:rPr>
              <a:t>	- installation (plaque) en temps qu’infectiologue</a:t>
            </a:r>
          </a:p>
          <a:p>
            <a:pPr lvl="0" defTabSz="914400">
              <a:spcBef>
                <a:spcPts val="300"/>
              </a:spcBef>
            </a:pPr>
            <a:r>
              <a:rPr lang="fr-FR" sz="2000" b="1" dirty="0">
                <a:solidFill>
                  <a:prstClr val="black"/>
                </a:solidFill>
              </a:rPr>
              <a:t>	- agrément/internes MIT (2 PH mini, dont le chef)</a:t>
            </a:r>
          </a:p>
          <a:p>
            <a:pPr lvl="0" defTabSz="914400">
              <a:spcBef>
                <a:spcPts val="300"/>
              </a:spcBef>
            </a:pPr>
            <a:r>
              <a:rPr lang="fr-FR" sz="2000" b="1" dirty="0">
                <a:solidFill>
                  <a:prstClr val="black"/>
                </a:solidFill>
              </a:rPr>
              <a:t>	- exercice exclusif MIT (Service des urgences exclus ??)</a:t>
            </a:r>
          </a:p>
          <a:p>
            <a:pPr lvl="0" defTabSz="914400">
              <a:spcBef>
                <a:spcPts val="300"/>
              </a:spcBef>
            </a:pPr>
            <a:r>
              <a:rPr lang="fr-FR" sz="2000" b="1" dirty="0">
                <a:solidFill>
                  <a:prstClr val="black"/>
                </a:solidFill>
              </a:rPr>
              <a:t>	- expert en MIT (CNP-FFI)</a:t>
            </a:r>
          </a:p>
          <a:p>
            <a:pPr>
              <a:spcBef>
                <a:spcPts val="300"/>
              </a:spcBef>
            </a:pPr>
            <a:endParaRPr lang="fr-FR" sz="1600" dirty="0"/>
          </a:p>
        </p:txBody>
      </p:sp>
      <p:sp>
        <p:nvSpPr>
          <p:cNvPr id="33" name="ZoneTexte 32">
            <a:extLst>
              <a:ext uri="{FF2B5EF4-FFF2-40B4-BE49-F238E27FC236}">
                <a16:creationId xmlns:a16="http://schemas.microsoft.com/office/drawing/2014/main" id="{7920CC68-2BDB-4787-8686-F3AD3D17C772}"/>
              </a:ext>
            </a:extLst>
          </p:cNvPr>
          <p:cNvSpPr txBox="1"/>
          <p:nvPr/>
        </p:nvSpPr>
        <p:spPr>
          <a:xfrm>
            <a:off x="10334912" y="7486226"/>
            <a:ext cx="2070695" cy="461665"/>
          </a:xfrm>
          <a:prstGeom prst="rect">
            <a:avLst/>
          </a:prstGeom>
          <a:noFill/>
        </p:spPr>
        <p:txBody>
          <a:bodyPr wrap="none" rtlCol="0">
            <a:spAutoFit/>
          </a:bodyPr>
          <a:lstStyle/>
          <a:p>
            <a:r>
              <a:rPr lang="fr-FR" sz="2400" b="1" dirty="0">
                <a:solidFill>
                  <a:srgbClr val="0070C0"/>
                </a:solidFill>
              </a:rPr>
              <a:t>Pourquoi pas ?</a:t>
            </a:r>
            <a:endParaRPr lang="fr-FR" sz="2400" dirty="0"/>
          </a:p>
        </p:txBody>
      </p:sp>
      <p:sp>
        <p:nvSpPr>
          <p:cNvPr id="34" name="ZoneTexte 33">
            <a:extLst>
              <a:ext uri="{FF2B5EF4-FFF2-40B4-BE49-F238E27FC236}">
                <a16:creationId xmlns:a16="http://schemas.microsoft.com/office/drawing/2014/main" id="{E17F3101-D846-44C0-B164-39C0C806DB9F}"/>
              </a:ext>
            </a:extLst>
          </p:cNvPr>
          <p:cNvSpPr txBox="1"/>
          <p:nvPr/>
        </p:nvSpPr>
        <p:spPr>
          <a:xfrm>
            <a:off x="10387576" y="7898606"/>
            <a:ext cx="7681590" cy="1631216"/>
          </a:xfrm>
          <a:prstGeom prst="rect">
            <a:avLst/>
          </a:prstGeom>
          <a:noFill/>
        </p:spPr>
        <p:txBody>
          <a:bodyPr wrap="none" rtlCol="0">
            <a:spAutoFit/>
          </a:bodyPr>
          <a:lstStyle/>
          <a:p>
            <a:pPr marL="228600" lvl="0" indent="-228600" defTabSz="914400">
              <a:lnSpc>
                <a:spcPct val="90000"/>
              </a:lnSpc>
              <a:spcBef>
                <a:spcPts val="300"/>
              </a:spcBef>
              <a:buFont typeface="Arial" panose="020B0604020202020204" pitchFamily="34" charset="0"/>
              <a:buChar char="•"/>
            </a:pPr>
            <a:r>
              <a:rPr lang="fr-FR" sz="2000" b="1" dirty="0">
                <a:solidFill>
                  <a:prstClr val="black"/>
                </a:solidFill>
              </a:rPr>
              <a:t>Gratuit</a:t>
            </a:r>
          </a:p>
          <a:p>
            <a:pPr marL="228600" lvl="0" indent="-228600" defTabSz="914400">
              <a:lnSpc>
                <a:spcPct val="90000"/>
              </a:lnSpc>
              <a:spcBef>
                <a:spcPts val="300"/>
              </a:spcBef>
              <a:buFont typeface="Arial" panose="020B0604020202020204" pitchFamily="34" charset="0"/>
              <a:buChar char="•"/>
            </a:pPr>
            <a:r>
              <a:rPr lang="fr-FR" sz="2000" b="1" dirty="0">
                <a:solidFill>
                  <a:prstClr val="black"/>
                </a:solidFill>
              </a:rPr>
              <a:t>Obligatoire pour les nouveaux DES</a:t>
            </a:r>
          </a:p>
          <a:p>
            <a:pPr marL="228600" lvl="0" indent="-228600" defTabSz="914400">
              <a:lnSpc>
                <a:spcPct val="90000"/>
              </a:lnSpc>
              <a:spcBef>
                <a:spcPts val="300"/>
              </a:spcBef>
              <a:buFont typeface="Arial" panose="020B0604020202020204" pitchFamily="34" charset="0"/>
              <a:buChar char="•"/>
            </a:pPr>
            <a:r>
              <a:rPr lang="fr-FR" sz="2000" b="1" dirty="0">
                <a:solidFill>
                  <a:prstClr val="black"/>
                </a:solidFill>
              </a:rPr>
              <a:t>Garder sa spécialité initiale (DESC I)</a:t>
            </a:r>
          </a:p>
          <a:p>
            <a:pPr marL="228600" lvl="0" indent="-228600" defTabSz="914400">
              <a:lnSpc>
                <a:spcPct val="90000"/>
              </a:lnSpc>
              <a:spcBef>
                <a:spcPts val="300"/>
              </a:spcBef>
              <a:buFont typeface="Arial" panose="020B0604020202020204" pitchFamily="34" charset="0"/>
              <a:buChar char="•"/>
            </a:pPr>
            <a:r>
              <a:rPr lang="fr-FR" sz="2000" b="1" dirty="0">
                <a:solidFill>
                  <a:prstClr val="black"/>
                </a:solidFill>
              </a:rPr>
              <a:t>Faire actes de spé initiale (maquette)</a:t>
            </a:r>
          </a:p>
          <a:p>
            <a:pPr marL="228600" lvl="0" indent="-228600" defTabSz="914400">
              <a:lnSpc>
                <a:spcPct val="90000"/>
              </a:lnSpc>
              <a:spcBef>
                <a:spcPts val="300"/>
              </a:spcBef>
              <a:buFont typeface="Arial" panose="020B0604020202020204" pitchFamily="34" charset="0"/>
              <a:buChar char="•"/>
            </a:pPr>
            <a:r>
              <a:rPr lang="fr-FR" sz="2000" b="1" dirty="0">
                <a:solidFill>
                  <a:prstClr val="black"/>
                </a:solidFill>
              </a:rPr>
              <a:t>Exercice exclusif = inscription dans autre spé nécessite mise à niveau</a:t>
            </a:r>
            <a:endParaRPr lang="fr-FR" sz="1400" dirty="0"/>
          </a:p>
        </p:txBody>
      </p:sp>
      <p:sp>
        <p:nvSpPr>
          <p:cNvPr id="36" name="ZoneTexte 35">
            <a:extLst>
              <a:ext uri="{FF2B5EF4-FFF2-40B4-BE49-F238E27FC236}">
                <a16:creationId xmlns:a16="http://schemas.microsoft.com/office/drawing/2014/main" id="{BA38D69D-C11B-4565-BE42-A02B5A88174B}"/>
              </a:ext>
            </a:extLst>
          </p:cNvPr>
          <p:cNvSpPr txBox="1"/>
          <p:nvPr/>
        </p:nvSpPr>
        <p:spPr>
          <a:xfrm>
            <a:off x="9683750" y="10465499"/>
            <a:ext cx="3621825" cy="369332"/>
          </a:xfrm>
          <a:prstGeom prst="rect">
            <a:avLst/>
          </a:prstGeom>
          <a:noFill/>
        </p:spPr>
        <p:txBody>
          <a:bodyPr wrap="none" rtlCol="0">
            <a:spAutoFit/>
          </a:bodyPr>
          <a:lstStyle/>
          <a:p>
            <a:r>
              <a:rPr lang="fr-FR" b="1" u="sng" dirty="0">
                <a:solidFill>
                  <a:schemeClr val="accent1">
                    <a:lumMod val="75000"/>
                  </a:schemeClr>
                </a:solidFill>
              </a:rPr>
              <a:t>A - …Jusqu’à l</a:t>
            </a:r>
            <a:r>
              <a:rPr lang="fr-FR" b="1" u="sng" dirty="0"/>
              <a:t>’avis de la 1</a:t>
            </a:r>
            <a:r>
              <a:rPr lang="fr-FR" b="1" u="sng" baseline="30000" dirty="0"/>
              <a:t>ère</a:t>
            </a:r>
            <a:r>
              <a:rPr lang="fr-FR" b="1" u="sng" dirty="0"/>
              <a:t> instance</a:t>
            </a:r>
            <a:endParaRPr lang="fr-FR" dirty="0"/>
          </a:p>
        </p:txBody>
      </p:sp>
      <p:sp>
        <p:nvSpPr>
          <p:cNvPr id="38" name="Espace réservé du contenu 2">
            <a:extLst>
              <a:ext uri="{FF2B5EF4-FFF2-40B4-BE49-F238E27FC236}">
                <a16:creationId xmlns:a16="http://schemas.microsoft.com/office/drawing/2014/main" id="{CCAF8C21-F6DD-423D-A1F6-50AB61E6F674}"/>
              </a:ext>
            </a:extLst>
          </p:cNvPr>
          <p:cNvSpPr txBox="1">
            <a:spLocks/>
          </p:cNvSpPr>
          <p:nvPr/>
        </p:nvSpPr>
        <p:spPr>
          <a:xfrm>
            <a:off x="11983752" y="11277152"/>
            <a:ext cx="2769301" cy="583309"/>
          </a:xfrm>
          <a:prstGeom prst="rect">
            <a:avLst/>
          </a:prstGeom>
          <a:solidFill>
            <a:schemeClr val="bg1">
              <a:lumMod val="85000"/>
            </a:schemeClr>
          </a:solidFill>
          <a:ln>
            <a:solidFill>
              <a:srgbClr val="00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cap="all" baseline="0">
                <a:solidFill>
                  <a:srgbClr val="00539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3000" b="1" dirty="0">
                <a:solidFill>
                  <a:schemeClr val="accent1">
                    <a:lumMod val="75000"/>
                  </a:schemeClr>
                </a:solidFill>
                <a:effectLst>
                  <a:outerShdw blurRad="38100" dist="38100" dir="2700000" algn="tl">
                    <a:srgbClr val="000000">
                      <a:alpha val="43137"/>
                    </a:srgbClr>
                  </a:outerShdw>
                </a:effectLst>
                <a:latin typeface="Calibri" charset="0"/>
              </a:rPr>
              <a:t>avis</a:t>
            </a:r>
          </a:p>
        </p:txBody>
      </p:sp>
      <p:sp>
        <p:nvSpPr>
          <p:cNvPr id="39" name="ZoneTexte 38">
            <a:extLst>
              <a:ext uri="{FF2B5EF4-FFF2-40B4-BE49-F238E27FC236}">
                <a16:creationId xmlns:a16="http://schemas.microsoft.com/office/drawing/2014/main" id="{8B5C0593-1B2D-4699-96D4-F8BB37E82307}"/>
              </a:ext>
            </a:extLst>
          </p:cNvPr>
          <p:cNvSpPr txBox="1"/>
          <p:nvPr/>
        </p:nvSpPr>
        <p:spPr>
          <a:xfrm>
            <a:off x="15798088" y="10928139"/>
            <a:ext cx="3109962" cy="1077218"/>
          </a:xfrm>
          <a:prstGeom prst="rect">
            <a:avLst/>
          </a:prstGeom>
          <a:noFill/>
        </p:spPr>
        <p:txBody>
          <a:bodyPr wrap="square" rtlCol="0">
            <a:spAutoFit/>
          </a:bodyPr>
          <a:lstStyle/>
          <a:p>
            <a:r>
              <a:rPr lang="fr-FR" sz="1600" dirty="0">
                <a:solidFill>
                  <a:schemeClr val="accent1">
                    <a:lumMod val="75000"/>
                  </a:schemeClr>
                </a:solidFill>
                <a:latin typeface="Arial" panose="020B0604020202020204" pitchFamily="34" charset="0"/>
                <a:cs typeface="Arial" panose="020B0604020202020204" pitchFamily="34" charset="0"/>
              </a:rPr>
              <a:t>Sursis à statuer</a:t>
            </a:r>
          </a:p>
          <a:p>
            <a:r>
              <a:rPr lang="fr-FR" sz="1600" dirty="0">
                <a:solidFill>
                  <a:schemeClr val="accent1">
                    <a:lumMod val="75000"/>
                  </a:schemeClr>
                </a:solidFill>
                <a:latin typeface="Arial" panose="020B0604020202020204" pitchFamily="34" charset="0"/>
                <a:cs typeface="Arial" panose="020B0604020202020204" pitchFamily="34" charset="0"/>
              </a:rPr>
              <a:t>- avis courts</a:t>
            </a:r>
          </a:p>
          <a:p>
            <a:r>
              <a:rPr lang="fr-FR" sz="1600" dirty="0">
                <a:solidFill>
                  <a:schemeClr val="accent1">
                    <a:lumMod val="75000"/>
                  </a:schemeClr>
                </a:solidFill>
                <a:latin typeface="Arial" panose="020B0604020202020204" pitchFamily="34" charset="0"/>
                <a:cs typeface="Arial" panose="020B0604020202020204" pitchFamily="34" charset="0"/>
              </a:rPr>
              <a:t>- transmission de pièces complémentaires</a:t>
            </a:r>
          </a:p>
        </p:txBody>
      </p:sp>
      <p:sp>
        <p:nvSpPr>
          <p:cNvPr id="40" name="ZoneTexte 39">
            <a:extLst>
              <a:ext uri="{FF2B5EF4-FFF2-40B4-BE49-F238E27FC236}">
                <a16:creationId xmlns:a16="http://schemas.microsoft.com/office/drawing/2014/main" id="{1F524251-E257-42D6-AEBE-701BF3E93E10}"/>
              </a:ext>
            </a:extLst>
          </p:cNvPr>
          <p:cNvSpPr txBox="1"/>
          <p:nvPr/>
        </p:nvSpPr>
        <p:spPr>
          <a:xfrm>
            <a:off x="11954354" y="11983269"/>
            <a:ext cx="3593346" cy="1015663"/>
          </a:xfrm>
          <a:prstGeom prst="rect">
            <a:avLst/>
          </a:prstGeom>
          <a:noFill/>
        </p:spPr>
        <p:txBody>
          <a:bodyPr wrap="square" rtlCol="0">
            <a:spAutoFit/>
          </a:bodyPr>
          <a:lstStyle/>
          <a:p>
            <a:pPr algn="ctr"/>
            <a:r>
              <a:rPr lang="fr-FR" sz="3000" b="1" dirty="0">
                <a:solidFill>
                  <a:srgbClr val="FF0000"/>
                </a:solidFill>
                <a:latin typeface="Arial" panose="020B0604020202020204" pitchFamily="34" charset="0"/>
                <a:cs typeface="Arial" panose="020B0604020202020204" pitchFamily="34" charset="0"/>
              </a:rPr>
              <a:t>Transmission </a:t>
            </a:r>
          </a:p>
          <a:p>
            <a:pPr algn="ctr"/>
            <a:r>
              <a:rPr lang="fr-FR" sz="3000" b="1" dirty="0">
                <a:solidFill>
                  <a:srgbClr val="FF0000"/>
                </a:solidFill>
                <a:latin typeface="Arial" panose="020B0604020202020204" pitchFamily="34" charset="0"/>
                <a:cs typeface="Arial" panose="020B0604020202020204" pitchFamily="34" charset="0"/>
              </a:rPr>
              <a:t>au CDOM</a:t>
            </a:r>
          </a:p>
        </p:txBody>
      </p:sp>
      <p:sp>
        <p:nvSpPr>
          <p:cNvPr id="41" name="Flèche droite rayée 25">
            <a:extLst>
              <a:ext uri="{FF2B5EF4-FFF2-40B4-BE49-F238E27FC236}">
                <a16:creationId xmlns:a16="http://schemas.microsoft.com/office/drawing/2014/main" id="{64B95961-9CA6-4266-A6D5-FE99D5955E0A}"/>
              </a:ext>
            </a:extLst>
          </p:cNvPr>
          <p:cNvSpPr/>
          <p:nvPr/>
        </p:nvSpPr>
        <p:spPr>
          <a:xfrm>
            <a:off x="14805386" y="11466748"/>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DE73AE26-4D4D-4BF6-931E-130D8271363A}"/>
              </a:ext>
            </a:extLst>
          </p:cNvPr>
          <p:cNvSpPr/>
          <p:nvPr/>
        </p:nvSpPr>
        <p:spPr>
          <a:xfrm>
            <a:off x="10411917" y="11944228"/>
            <a:ext cx="11287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Arial" panose="020B0604020202020204" pitchFamily="34" charset="0"/>
                <a:cs typeface="Arial" panose="020B0604020202020204" pitchFamily="34" charset="0"/>
              </a:rPr>
              <a:t>Avis Positif</a:t>
            </a:r>
          </a:p>
        </p:txBody>
      </p:sp>
      <p:sp>
        <p:nvSpPr>
          <p:cNvPr id="43" name="Rectangle 42">
            <a:extLst>
              <a:ext uri="{FF2B5EF4-FFF2-40B4-BE49-F238E27FC236}">
                <a16:creationId xmlns:a16="http://schemas.microsoft.com/office/drawing/2014/main" id="{F025638F-A094-4393-AB76-7C15E5C300E0}"/>
              </a:ext>
            </a:extLst>
          </p:cNvPr>
          <p:cNvSpPr/>
          <p:nvPr/>
        </p:nvSpPr>
        <p:spPr>
          <a:xfrm>
            <a:off x="16428635" y="12033901"/>
            <a:ext cx="1282138"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accent1">
                    <a:lumMod val="75000"/>
                  </a:schemeClr>
                </a:solidFill>
                <a:latin typeface="Arial" panose="020B0604020202020204" pitchFamily="34" charset="0"/>
                <a:cs typeface="Arial" panose="020B0604020202020204" pitchFamily="34" charset="0"/>
              </a:rPr>
              <a:t>Avis Négatif</a:t>
            </a:r>
          </a:p>
        </p:txBody>
      </p:sp>
      <p:sp>
        <p:nvSpPr>
          <p:cNvPr id="44" name="Rectangle 43">
            <a:extLst>
              <a:ext uri="{FF2B5EF4-FFF2-40B4-BE49-F238E27FC236}">
                <a16:creationId xmlns:a16="http://schemas.microsoft.com/office/drawing/2014/main" id="{85F6E1F9-BD5B-49C9-ABE0-15DDC39AA27D}"/>
              </a:ext>
            </a:extLst>
          </p:cNvPr>
          <p:cNvSpPr/>
          <p:nvPr/>
        </p:nvSpPr>
        <p:spPr>
          <a:xfrm>
            <a:off x="9729873" y="13049693"/>
            <a:ext cx="147876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Arial" panose="020B0604020202020204" pitchFamily="34" charset="0"/>
                <a:cs typeface="Arial" panose="020B0604020202020204" pitchFamily="34" charset="0"/>
              </a:rPr>
              <a:t>Décision conforme</a:t>
            </a:r>
          </a:p>
        </p:txBody>
      </p:sp>
      <p:sp>
        <p:nvSpPr>
          <p:cNvPr id="45" name="Rectangle 44">
            <a:extLst>
              <a:ext uri="{FF2B5EF4-FFF2-40B4-BE49-F238E27FC236}">
                <a16:creationId xmlns:a16="http://schemas.microsoft.com/office/drawing/2014/main" id="{EDF4FB18-86F4-463A-A34F-F04AE532B343}"/>
              </a:ext>
            </a:extLst>
          </p:cNvPr>
          <p:cNvSpPr/>
          <p:nvPr/>
        </p:nvSpPr>
        <p:spPr>
          <a:xfrm>
            <a:off x="11560914" y="13102815"/>
            <a:ext cx="1317005"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accent1">
                    <a:lumMod val="75000"/>
                  </a:schemeClr>
                </a:solidFill>
                <a:latin typeface="Arial" panose="020B0604020202020204" pitchFamily="34" charset="0"/>
                <a:cs typeface="Arial" panose="020B0604020202020204" pitchFamily="34" charset="0"/>
              </a:rPr>
              <a:t>Décision non conforme</a:t>
            </a:r>
          </a:p>
        </p:txBody>
      </p:sp>
      <p:sp>
        <p:nvSpPr>
          <p:cNvPr id="46" name="Rectangle 45">
            <a:extLst>
              <a:ext uri="{FF2B5EF4-FFF2-40B4-BE49-F238E27FC236}">
                <a16:creationId xmlns:a16="http://schemas.microsoft.com/office/drawing/2014/main" id="{0F6BDE8C-3ACA-47C7-BC17-6941AF16CB03}"/>
              </a:ext>
            </a:extLst>
          </p:cNvPr>
          <p:cNvSpPr/>
          <p:nvPr/>
        </p:nvSpPr>
        <p:spPr>
          <a:xfrm>
            <a:off x="14990864" y="13150290"/>
            <a:ext cx="143284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Arial" panose="020B0604020202020204" pitchFamily="34" charset="0"/>
                <a:cs typeface="Arial" panose="020B0604020202020204" pitchFamily="34" charset="0"/>
              </a:rPr>
              <a:t>Décision conforme</a:t>
            </a:r>
          </a:p>
        </p:txBody>
      </p:sp>
      <p:sp>
        <p:nvSpPr>
          <p:cNvPr id="47" name="Rectangle 46">
            <a:extLst>
              <a:ext uri="{FF2B5EF4-FFF2-40B4-BE49-F238E27FC236}">
                <a16:creationId xmlns:a16="http://schemas.microsoft.com/office/drawing/2014/main" id="{665AA83F-3623-45B1-8F59-6EF36C6DAF4A}"/>
              </a:ext>
            </a:extLst>
          </p:cNvPr>
          <p:cNvSpPr/>
          <p:nvPr/>
        </p:nvSpPr>
        <p:spPr>
          <a:xfrm>
            <a:off x="17353069" y="13137455"/>
            <a:ext cx="1465312"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accent1">
                    <a:lumMod val="75000"/>
                  </a:schemeClr>
                </a:solidFill>
                <a:latin typeface="Arial" panose="020B0604020202020204" pitchFamily="34" charset="0"/>
                <a:cs typeface="Arial" panose="020B0604020202020204" pitchFamily="34" charset="0"/>
              </a:rPr>
              <a:t>Décision non conforme</a:t>
            </a:r>
          </a:p>
        </p:txBody>
      </p:sp>
      <p:sp>
        <p:nvSpPr>
          <p:cNvPr id="48" name="Rectangle 47">
            <a:extLst>
              <a:ext uri="{FF2B5EF4-FFF2-40B4-BE49-F238E27FC236}">
                <a16:creationId xmlns:a16="http://schemas.microsoft.com/office/drawing/2014/main" id="{68A20ECC-40E6-4BAD-AE37-8F1FA2A59916}"/>
              </a:ext>
            </a:extLst>
          </p:cNvPr>
          <p:cNvSpPr/>
          <p:nvPr/>
        </p:nvSpPr>
        <p:spPr>
          <a:xfrm>
            <a:off x="11577890" y="14771252"/>
            <a:ext cx="13170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APPEL</a:t>
            </a:r>
          </a:p>
        </p:txBody>
      </p:sp>
      <p:sp>
        <p:nvSpPr>
          <p:cNvPr id="49" name="Rectangle 48">
            <a:extLst>
              <a:ext uri="{FF2B5EF4-FFF2-40B4-BE49-F238E27FC236}">
                <a16:creationId xmlns:a16="http://schemas.microsoft.com/office/drawing/2014/main" id="{17943256-CCFE-4001-9D87-0ECFA6DE3566}"/>
              </a:ext>
            </a:extLst>
          </p:cNvPr>
          <p:cNvSpPr/>
          <p:nvPr/>
        </p:nvSpPr>
        <p:spPr>
          <a:xfrm>
            <a:off x="17339293" y="14615177"/>
            <a:ext cx="14653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APPEL</a:t>
            </a:r>
          </a:p>
        </p:txBody>
      </p:sp>
      <p:sp>
        <p:nvSpPr>
          <p:cNvPr id="50" name="Flèche vers le bas 46">
            <a:extLst>
              <a:ext uri="{FF2B5EF4-FFF2-40B4-BE49-F238E27FC236}">
                <a16:creationId xmlns:a16="http://schemas.microsoft.com/office/drawing/2014/main" id="{7A9FE8AC-4FF6-4BE6-B193-2F3D175E56A2}"/>
              </a:ext>
            </a:extLst>
          </p:cNvPr>
          <p:cNvSpPr/>
          <p:nvPr/>
        </p:nvSpPr>
        <p:spPr>
          <a:xfrm rot="2111600">
            <a:off x="9885133" y="12513650"/>
            <a:ext cx="519281" cy="593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lèche vers le bas 47">
            <a:extLst>
              <a:ext uri="{FF2B5EF4-FFF2-40B4-BE49-F238E27FC236}">
                <a16:creationId xmlns:a16="http://schemas.microsoft.com/office/drawing/2014/main" id="{8AF8A3D0-B382-4D61-AA0D-C6C059CA28B6}"/>
              </a:ext>
            </a:extLst>
          </p:cNvPr>
          <p:cNvSpPr/>
          <p:nvPr/>
        </p:nvSpPr>
        <p:spPr>
          <a:xfrm rot="19966900">
            <a:off x="11564710" y="12495375"/>
            <a:ext cx="484632" cy="606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lèche vers le bas 48">
            <a:extLst>
              <a:ext uri="{FF2B5EF4-FFF2-40B4-BE49-F238E27FC236}">
                <a16:creationId xmlns:a16="http://schemas.microsoft.com/office/drawing/2014/main" id="{3459D1ED-B5BB-428B-BB4D-CBCF1BF1615E}"/>
              </a:ext>
            </a:extLst>
          </p:cNvPr>
          <p:cNvSpPr/>
          <p:nvPr/>
        </p:nvSpPr>
        <p:spPr>
          <a:xfrm>
            <a:off x="12023290" y="14217974"/>
            <a:ext cx="484632" cy="544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vers le bas 49">
            <a:extLst>
              <a:ext uri="{FF2B5EF4-FFF2-40B4-BE49-F238E27FC236}">
                <a16:creationId xmlns:a16="http://schemas.microsoft.com/office/drawing/2014/main" id="{9D7764C0-2971-4797-9992-3276AA53005C}"/>
              </a:ext>
            </a:extLst>
          </p:cNvPr>
          <p:cNvSpPr/>
          <p:nvPr/>
        </p:nvSpPr>
        <p:spPr>
          <a:xfrm rot="2437885">
            <a:off x="15868089" y="12564584"/>
            <a:ext cx="484632" cy="640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lèche vers le bas 50">
            <a:extLst>
              <a:ext uri="{FF2B5EF4-FFF2-40B4-BE49-F238E27FC236}">
                <a16:creationId xmlns:a16="http://schemas.microsoft.com/office/drawing/2014/main" id="{D416640C-0E4C-4CBD-A390-4DFEB734727B}"/>
              </a:ext>
            </a:extLst>
          </p:cNvPr>
          <p:cNvSpPr/>
          <p:nvPr/>
        </p:nvSpPr>
        <p:spPr>
          <a:xfrm rot="19088272">
            <a:off x="17803696" y="12553901"/>
            <a:ext cx="484632" cy="632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lèche vers le bas 51">
            <a:extLst>
              <a:ext uri="{FF2B5EF4-FFF2-40B4-BE49-F238E27FC236}">
                <a16:creationId xmlns:a16="http://schemas.microsoft.com/office/drawing/2014/main" id="{DF3D77DC-912E-4B63-BFBB-CD4313ECCA09}"/>
              </a:ext>
            </a:extLst>
          </p:cNvPr>
          <p:cNvSpPr/>
          <p:nvPr/>
        </p:nvSpPr>
        <p:spPr>
          <a:xfrm>
            <a:off x="17803695" y="14077187"/>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13DA7C4E-C96B-4CF6-AE7E-CA78F452825C}"/>
              </a:ext>
            </a:extLst>
          </p:cNvPr>
          <p:cNvSpPr/>
          <p:nvPr/>
        </p:nvSpPr>
        <p:spPr>
          <a:xfrm>
            <a:off x="14484419" y="14150939"/>
            <a:ext cx="1944216"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accent1">
                    <a:lumMod val="75000"/>
                  </a:schemeClr>
                </a:solidFill>
                <a:latin typeface="Arial" panose="020B0604020202020204" pitchFamily="34" charset="0"/>
                <a:cs typeface="Arial" panose="020B0604020202020204" pitchFamily="34" charset="0"/>
              </a:rPr>
              <a:t>Médecin si résultat négatif</a:t>
            </a:r>
          </a:p>
        </p:txBody>
      </p:sp>
      <p:sp>
        <p:nvSpPr>
          <p:cNvPr id="57" name="Rectangle 56">
            <a:extLst>
              <a:ext uri="{FF2B5EF4-FFF2-40B4-BE49-F238E27FC236}">
                <a16:creationId xmlns:a16="http://schemas.microsoft.com/office/drawing/2014/main" id="{6088322F-FC6C-464B-90E3-DBAB166B6B70}"/>
              </a:ext>
            </a:extLst>
          </p:cNvPr>
          <p:cNvSpPr/>
          <p:nvPr/>
        </p:nvSpPr>
        <p:spPr>
          <a:xfrm>
            <a:off x="14980090" y="15447083"/>
            <a:ext cx="914400" cy="6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APPEL</a:t>
            </a:r>
          </a:p>
        </p:txBody>
      </p:sp>
      <p:sp>
        <p:nvSpPr>
          <p:cNvPr id="58" name="Flèche vers le bas 54">
            <a:extLst>
              <a:ext uri="{FF2B5EF4-FFF2-40B4-BE49-F238E27FC236}">
                <a16:creationId xmlns:a16="http://schemas.microsoft.com/office/drawing/2014/main" id="{2192A53D-FCEB-4287-A4D3-65CB95365F85}"/>
              </a:ext>
            </a:extLst>
          </p:cNvPr>
          <p:cNvSpPr/>
          <p:nvPr/>
        </p:nvSpPr>
        <p:spPr>
          <a:xfrm>
            <a:off x="15194974" y="15065339"/>
            <a:ext cx="484632" cy="381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a:extLst>
              <a:ext uri="{FF2B5EF4-FFF2-40B4-BE49-F238E27FC236}">
                <a16:creationId xmlns:a16="http://schemas.microsoft.com/office/drawing/2014/main" id="{43B7D2CC-870D-4E9F-98BB-DA5D606C8201}"/>
              </a:ext>
            </a:extLst>
          </p:cNvPr>
          <p:cNvSpPr txBox="1"/>
          <p:nvPr/>
        </p:nvSpPr>
        <p:spPr>
          <a:xfrm>
            <a:off x="9683750" y="16390671"/>
            <a:ext cx="5242141" cy="369332"/>
          </a:xfrm>
          <a:prstGeom prst="rect">
            <a:avLst/>
          </a:prstGeom>
          <a:noFill/>
        </p:spPr>
        <p:txBody>
          <a:bodyPr wrap="none" rtlCol="0">
            <a:spAutoFit/>
          </a:bodyPr>
          <a:lstStyle/>
          <a:p>
            <a:r>
              <a:rPr lang="fr-FR" b="1" u="sng" dirty="0">
                <a:solidFill>
                  <a:schemeClr val="accent1">
                    <a:lumMod val="75000"/>
                  </a:schemeClr>
                </a:solidFill>
              </a:rPr>
              <a:t>B – …Jusqu’à avis de la </a:t>
            </a:r>
            <a:r>
              <a:rPr lang="fr-FR" b="1" u="sng" dirty="0"/>
              <a:t>commission nationale d’Appel</a:t>
            </a:r>
            <a:endParaRPr lang="fr-FR" dirty="0"/>
          </a:p>
        </p:txBody>
      </p:sp>
      <p:sp>
        <p:nvSpPr>
          <p:cNvPr id="61" name="Espace réservé du contenu 2">
            <a:extLst>
              <a:ext uri="{FF2B5EF4-FFF2-40B4-BE49-F238E27FC236}">
                <a16:creationId xmlns:a16="http://schemas.microsoft.com/office/drawing/2014/main" id="{271625ED-359F-4CEF-9315-BAAA6E6723CC}"/>
              </a:ext>
            </a:extLst>
          </p:cNvPr>
          <p:cNvSpPr txBox="1">
            <a:spLocks/>
          </p:cNvSpPr>
          <p:nvPr/>
        </p:nvSpPr>
        <p:spPr>
          <a:xfrm>
            <a:off x="12161139" y="17012043"/>
            <a:ext cx="2890729" cy="583309"/>
          </a:xfrm>
          <a:prstGeom prst="rect">
            <a:avLst/>
          </a:prstGeom>
          <a:solidFill>
            <a:schemeClr val="bg1">
              <a:lumMod val="85000"/>
            </a:schemeClr>
          </a:solidFill>
          <a:ln>
            <a:solidFill>
              <a:srgbClr val="00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cap="all" baseline="0">
                <a:solidFill>
                  <a:srgbClr val="00539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3000" b="1" dirty="0">
                <a:solidFill>
                  <a:schemeClr val="accent1">
                    <a:lumMod val="75000"/>
                  </a:schemeClr>
                </a:solidFill>
                <a:effectLst>
                  <a:outerShdw blurRad="38100" dist="38100" dir="2700000" algn="tl">
                    <a:srgbClr val="000000">
                      <a:alpha val="43137"/>
                    </a:srgbClr>
                  </a:outerShdw>
                </a:effectLst>
                <a:latin typeface="Calibri" charset="0"/>
              </a:rPr>
              <a:t>avis</a:t>
            </a:r>
          </a:p>
        </p:txBody>
      </p:sp>
      <p:sp>
        <p:nvSpPr>
          <p:cNvPr id="62" name="ZoneTexte 61">
            <a:extLst>
              <a:ext uri="{FF2B5EF4-FFF2-40B4-BE49-F238E27FC236}">
                <a16:creationId xmlns:a16="http://schemas.microsoft.com/office/drawing/2014/main" id="{DB7A6D90-238E-4E05-BCD7-3932AEAD4D66}"/>
              </a:ext>
            </a:extLst>
          </p:cNvPr>
          <p:cNvSpPr txBox="1"/>
          <p:nvPr/>
        </p:nvSpPr>
        <p:spPr>
          <a:xfrm>
            <a:off x="16251804" y="17133891"/>
            <a:ext cx="2153695" cy="338554"/>
          </a:xfrm>
          <a:prstGeom prst="rect">
            <a:avLst/>
          </a:prstGeom>
          <a:noFill/>
        </p:spPr>
        <p:txBody>
          <a:bodyPr wrap="square" rtlCol="0">
            <a:spAutoFit/>
          </a:bodyPr>
          <a:lstStyle/>
          <a:p>
            <a:r>
              <a:rPr lang="fr-FR" sz="1600" dirty="0">
                <a:solidFill>
                  <a:schemeClr val="accent1">
                    <a:lumMod val="75000"/>
                  </a:schemeClr>
                </a:solidFill>
                <a:latin typeface="Arial" panose="020B0604020202020204" pitchFamily="34" charset="0"/>
                <a:cs typeface="Arial" panose="020B0604020202020204" pitchFamily="34" charset="0"/>
              </a:rPr>
              <a:t>Sursis à statuer (rare)</a:t>
            </a:r>
          </a:p>
        </p:txBody>
      </p:sp>
      <p:sp>
        <p:nvSpPr>
          <p:cNvPr id="63" name="Flèche droite rayée 25">
            <a:extLst>
              <a:ext uri="{FF2B5EF4-FFF2-40B4-BE49-F238E27FC236}">
                <a16:creationId xmlns:a16="http://schemas.microsoft.com/office/drawing/2014/main" id="{26F1C63A-B3D7-4DED-868F-2DC3FA4EFD04}"/>
              </a:ext>
            </a:extLst>
          </p:cNvPr>
          <p:cNvSpPr/>
          <p:nvPr/>
        </p:nvSpPr>
        <p:spPr>
          <a:xfrm>
            <a:off x="15154767" y="17075561"/>
            <a:ext cx="1021309"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EC56E1C6-F784-4F2A-A785-0019A752C26D}"/>
              </a:ext>
            </a:extLst>
          </p:cNvPr>
          <p:cNvSpPr/>
          <p:nvPr/>
        </p:nvSpPr>
        <p:spPr>
          <a:xfrm>
            <a:off x="10427627" y="17595351"/>
            <a:ext cx="1178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Arial" panose="020B0604020202020204" pitchFamily="34" charset="0"/>
                <a:cs typeface="Arial" panose="020B0604020202020204" pitchFamily="34" charset="0"/>
              </a:rPr>
              <a:t>Positif</a:t>
            </a:r>
          </a:p>
        </p:txBody>
      </p:sp>
      <p:sp>
        <p:nvSpPr>
          <p:cNvPr id="65" name="Rectangle 64">
            <a:extLst>
              <a:ext uri="{FF2B5EF4-FFF2-40B4-BE49-F238E27FC236}">
                <a16:creationId xmlns:a16="http://schemas.microsoft.com/office/drawing/2014/main" id="{43D0A3CF-44CE-4B0F-BE84-DB8E07E2F036}"/>
              </a:ext>
            </a:extLst>
          </p:cNvPr>
          <p:cNvSpPr/>
          <p:nvPr/>
        </p:nvSpPr>
        <p:spPr>
          <a:xfrm>
            <a:off x="15240090" y="17595351"/>
            <a:ext cx="1338357"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accent1">
                    <a:lumMod val="75000"/>
                  </a:schemeClr>
                </a:solidFill>
                <a:latin typeface="Arial" panose="020B0604020202020204" pitchFamily="34" charset="0"/>
                <a:cs typeface="Arial" panose="020B0604020202020204" pitchFamily="34" charset="0"/>
              </a:rPr>
              <a:t>Négatif</a:t>
            </a:r>
          </a:p>
        </p:txBody>
      </p:sp>
      <p:sp>
        <p:nvSpPr>
          <p:cNvPr id="66" name="Rectangle 65">
            <a:extLst>
              <a:ext uri="{FF2B5EF4-FFF2-40B4-BE49-F238E27FC236}">
                <a16:creationId xmlns:a16="http://schemas.microsoft.com/office/drawing/2014/main" id="{5657F046-70CB-4631-B0C9-FFDBB8113C5A}"/>
              </a:ext>
            </a:extLst>
          </p:cNvPr>
          <p:cNvSpPr/>
          <p:nvPr/>
        </p:nvSpPr>
        <p:spPr>
          <a:xfrm>
            <a:off x="10144773" y="20624322"/>
            <a:ext cx="154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Arial" panose="020B0604020202020204" pitchFamily="34" charset="0"/>
                <a:cs typeface="Arial" panose="020B0604020202020204" pitchFamily="34" charset="0"/>
              </a:rPr>
              <a:t>Conforme sur l’Avis</a:t>
            </a:r>
          </a:p>
        </p:txBody>
      </p:sp>
      <p:sp>
        <p:nvSpPr>
          <p:cNvPr id="67" name="Rectangle 66">
            <a:extLst>
              <a:ext uri="{FF2B5EF4-FFF2-40B4-BE49-F238E27FC236}">
                <a16:creationId xmlns:a16="http://schemas.microsoft.com/office/drawing/2014/main" id="{F784648C-B255-4772-9235-4CEEFA77B3A1}"/>
              </a:ext>
            </a:extLst>
          </p:cNvPr>
          <p:cNvSpPr/>
          <p:nvPr/>
        </p:nvSpPr>
        <p:spPr>
          <a:xfrm>
            <a:off x="15410349" y="20408882"/>
            <a:ext cx="1856976" cy="11229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accent1">
                    <a:lumMod val="75000"/>
                  </a:schemeClr>
                </a:solidFill>
                <a:latin typeface="Arial" panose="020B0604020202020204" pitchFamily="34" charset="0"/>
                <a:cs typeface="Arial" panose="020B0604020202020204" pitchFamily="34" charset="0"/>
              </a:rPr>
              <a:t>Avis non conforme</a:t>
            </a:r>
          </a:p>
          <a:p>
            <a:pPr algn="ctr"/>
            <a:r>
              <a:rPr lang="fr-FR" sz="1600" dirty="0">
                <a:solidFill>
                  <a:schemeClr val="accent1">
                    <a:lumMod val="75000"/>
                  </a:schemeClr>
                </a:solidFill>
                <a:latin typeface="Arial" panose="020B0604020202020204" pitchFamily="34" charset="0"/>
                <a:cs typeface="Arial" panose="020B0604020202020204" pitchFamily="34" charset="0"/>
              </a:rPr>
              <a:t>Renvoi à l’Appel motivé</a:t>
            </a:r>
          </a:p>
        </p:txBody>
      </p:sp>
      <p:sp>
        <p:nvSpPr>
          <p:cNvPr id="68" name="Flèche vers le bas 46">
            <a:extLst>
              <a:ext uri="{FF2B5EF4-FFF2-40B4-BE49-F238E27FC236}">
                <a16:creationId xmlns:a16="http://schemas.microsoft.com/office/drawing/2014/main" id="{E4413C1C-7431-4625-81BB-FC6BDFB5E01E}"/>
              </a:ext>
            </a:extLst>
          </p:cNvPr>
          <p:cNvSpPr/>
          <p:nvPr/>
        </p:nvSpPr>
        <p:spPr>
          <a:xfrm rot="2804462">
            <a:off x="14614100" y="18346231"/>
            <a:ext cx="519281" cy="10717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Flèche vers le bas 47">
            <a:extLst>
              <a:ext uri="{FF2B5EF4-FFF2-40B4-BE49-F238E27FC236}">
                <a16:creationId xmlns:a16="http://schemas.microsoft.com/office/drawing/2014/main" id="{8B3B9E51-EC4E-4BB4-B93F-4AE5DA07A263}"/>
              </a:ext>
            </a:extLst>
          </p:cNvPr>
          <p:cNvSpPr/>
          <p:nvPr/>
        </p:nvSpPr>
        <p:spPr>
          <a:xfrm rot="18395224">
            <a:off x="11918822" y="18248643"/>
            <a:ext cx="484632" cy="13442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Flèche vers le bas 49">
            <a:extLst>
              <a:ext uri="{FF2B5EF4-FFF2-40B4-BE49-F238E27FC236}">
                <a16:creationId xmlns:a16="http://schemas.microsoft.com/office/drawing/2014/main" id="{57D499A3-782B-405D-A3F7-8A8D876985A8}"/>
              </a:ext>
            </a:extLst>
          </p:cNvPr>
          <p:cNvSpPr/>
          <p:nvPr/>
        </p:nvSpPr>
        <p:spPr>
          <a:xfrm rot="3153657">
            <a:off x="11972410" y="19581086"/>
            <a:ext cx="484632" cy="125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Flèche vers le bas 50">
            <a:extLst>
              <a:ext uri="{FF2B5EF4-FFF2-40B4-BE49-F238E27FC236}">
                <a16:creationId xmlns:a16="http://schemas.microsoft.com/office/drawing/2014/main" id="{E3C136B2-B26F-4AE6-83B1-8DEFEFE376E5}"/>
              </a:ext>
            </a:extLst>
          </p:cNvPr>
          <p:cNvSpPr/>
          <p:nvPr/>
        </p:nvSpPr>
        <p:spPr>
          <a:xfrm rot="19088272">
            <a:off x="14482299" y="19871574"/>
            <a:ext cx="505882" cy="1464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a:extLst>
              <a:ext uri="{FF2B5EF4-FFF2-40B4-BE49-F238E27FC236}">
                <a16:creationId xmlns:a16="http://schemas.microsoft.com/office/drawing/2014/main" id="{F55E9907-5473-45FB-A0B9-50A36BA9A5A5}"/>
              </a:ext>
            </a:extLst>
          </p:cNvPr>
          <p:cNvSpPr/>
          <p:nvPr/>
        </p:nvSpPr>
        <p:spPr>
          <a:xfrm>
            <a:off x="12653378" y="19137065"/>
            <a:ext cx="2220363"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lumMod val="75000"/>
                  </a:schemeClr>
                </a:solidFill>
              </a:rPr>
              <a:t>Décision du Conseil National</a:t>
            </a:r>
          </a:p>
        </p:txBody>
      </p:sp>
      <p:sp>
        <p:nvSpPr>
          <p:cNvPr id="73" name="ZoneTexte 72">
            <a:extLst>
              <a:ext uri="{FF2B5EF4-FFF2-40B4-BE49-F238E27FC236}">
                <a16:creationId xmlns:a16="http://schemas.microsoft.com/office/drawing/2014/main" id="{8E8CD4DD-FE7C-44AC-864F-6CD224976BFF}"/>
              </a:ext>
            </a:extLst>
          </p:cNvPr>
          <p:cNvSpPr txBox="1"/>
          <p:nvPr/>
        </p:nvSpPr>
        <p:spPr>
          <a:xfrm>
            <a:off x="106363" y="20341286"/>
            <a:ext cx="9518146" cy="5135380"/>
          </a:xfrm>
          <a:prstGeom prst="rect">
            <a:avLst/>
          </a:prstGeom>
          <a:noFill/>
        </p:spPr>
        <p:txBody>
          <a:bodyPr wrap="square" rtlCol="0">
            <a:spAutoFit/>
          </a:bodyPr>
          <a:lstStyle/>
          <a:p>
            <a:pPr lvl="0" algn="just" defTabSz="574675">
              <a:lnSpc>
                <a:spcPts val="2200"/>
              </a:lnSpc>
              <a:spcBef>
                <a:spcPts val="300"/>
              </a:spcBef>
              <a:tabLst>
                <a:tab pos="442913" algn="l"/>
              </a:tabLst>
            </a:pPr>
            <a:r>
              <a:rPr lang="fr-FR" sz="2800" b="1" u="sng" dirty="0">
                <a:solidFill>
                  <a:schemeClr val="accent6">
                    <a:lumMod val="75000"/>
                  </a:schemeClr>
                </a:solidFill>
              </a:rPr>
              <a:t>D – LA COMPOSITION DES COMMISSIONS NATIONALES</a:t>
            </a:r>
          </a:p>
          <a:p>
            <a:pPr marL="285750" lvl="0" indent="-106363" algn="just" defTabSz="574675">
              <a:lnSpc>
                <a:spcPts val="2200"/>
              </a:lnSpc>
              <a:spcBef>
                <a:spcPts val="300"/>
              </a:spcBef>
              <a:tabLst>
                <a:tab pos="442913" algn="l"/>
              </a:tabLst>
            </a:pPr>
            <a:r>
              <a:rPr lang="fr-FR" u="sng" dirty="0">
                <a:solidFill>
                  <a:prstClr val="black"/>
                </a:solidFill>
              </a:rPr>
              <a:t>1) La Commission Nationale de 1</a:t>
            </a:r>
            <a:r>
              <a:rPr lang="fr-FR" u="sng" baseline="30000" dirty="0">
                <a:solidFill>
                  <a:prstClr val="black"/>
                </a:solidFill>
              </a:rPr>
              <a:t>ère</a:t>
            </a:r>
            <a:r>
              <a:rPr lang="fr-FR" u="sng" dirty="0">
                <a:solidFill>
                  <a:prstClr val="black"/>
                </a:solidFill>
              </a:rPr>
              <a:t> instance</a:t>
            </a:r>
          </a:p>
          <a:p>
            <a:pPr marL="285750" lvl="0" indent="-106363" algn="just" defTabSz="574675">
              <a:lnSpc>
                <a:spcPts val="2200"/>
              </a:lnSpc>
              <a:spcBef>
                <a:spcPts val="300"/>
              </a:spcBef>
              <a:buFont typeface="Wingdings" panose="05000000000000000000" pitchFamily="2" charset="2"/>
              <a:buChar char="Ø"/>
              <a:tabLst>
                <a:tab pos="442913" algn="l"/>
              </a:tabLst>
            </a:pPr>
            <a:r>
              <a:rPr lang="fr-FR" dirty="0">
                <a:solidFill>
                  <a:prstClr val="black"/>
                </a:solidFill>
              </a:rPr>
              <a:t>Président: PU-PH et spécialité concordante à l’Ordre </a:t>
            </a:r>
          </a:p>
          <a:p>
            <a:pPr marL="285750" lvl="0" indent="-106363" algn="just" defTabSz="574675">
              <a:lnSpc>
                <a:spcPts val="2200"/>
              </a:lnSpc>
              <a:spcBef>
                <a:spcPts val="300"/>
              </a:spcBef>
              <a:buFont typeface="Wingdings" panose="05000000000000000000" pitchFamily="2" charset="2"/>
              <a:buChar char="Ø"/>
              <a:tabLst>
                <a:tab pos="442913" algn="l"/>
              </a:tabLst>
            </a:pPr>
            <a:r>
              <a:rPr lang="fr-FR" dirty="0">
                <a:solidFill>
                  <a:prstClr val="black"/>
                </a:solidFill>
              </a:rPr>
              <a:t>Membres: </a:t>
            </a:r>
            <a:r>
              <a:rPr lang="fr-FR" dirty="0">
                <a:solidFill>
                  <a:srgbClr val="0070C0"/>
                </a:solidFill>
              </a:rPr>
              <a:t>4 </a:t>
            </a:r>
            <a:r>
              <a:rPr lang="fr-FR" dirty="0">
                <a:solidFill>
                  <a:prstClr val="black"/>
                </a:solidFill>
              </a:rPr>
              <a:t>médecins</a:t>
            </a:r>
          </a:p>
          <a:p>
            <a:pPr marL="285750" lvl="0" indent="-106363" algn="just" defTabSz="574675">
              <a:lnSpc>
                <a:spcPts val="2200"/>
              </a:lnSpc>
              <a:spcBef>
                <a:spcPts val="300"/>
              </a:spcBef>
              <a:tabLst>
                <a:tab pos="442913" algn="l"/>
              </a:tabLst>
            </a:pPr>
            <a:r>
              <a:rPr lang="fr-FR" dirty="0">
                <a:solidFill>
                  <a:prstClr val="black"/>
                </a:solidFill>
              </a:rPr>
              <a:t>		- 2 proposés par l’Ordre</a:t>
            </a:r>
          </a:p>
          <a:p>
            <a:pPr marL="285750" lvl="0" indent="-106363" algn="just" defTabSz="574675">
              <a:lnSpc>
                <a:spcPts val="2200"/>
              </a:lnSpc>
              <a:spcBef>
                <a:spcPts val="300"/>
              </a:spcBef>
              <a:tabLst>
                <a:tab pos="442913" algn="l"/>
              </a:tabLst>
            </a:pPr>
            <a:r>
              <a:rPr lang="fr-FR" dirty="0">
                <a:solidFill>
                  <a:prstClr val="black"/>
                </a:solidFill>
              </a:rPr>
              <a:t>		- 2 proposés par les </a:t>
            </a:r>
            <a:r>
              <a:rPr lang="fr-FR" dirty="0">
                <a:solidFill>
                  <a:srgbClr val="5B9BD5">
                    <a:lumMod val="75000"/>
                  </a:srgbClr>
                </a:solidFill>
              </a:rPr>
              <a:t>syndicats </a:t>
            </a:r>
            <a:r>
              <a:rPr lang="fr-FR" dirty="0">
                <a:solidFill>
                  <a:prstClr val="black"/>
                </a:solidFill>
              </a:rPr>
              <a:t>nationaux représentatifs ou par le CNP (en 2018)</a:t>
            </a:r>
          </a:p>
          <a:p>
            <a:pPr marL="285750" lvl="0" indent="-106363" algn="just" defTabSz="574675">
              <a:lnSpc>
                <a:spcPts val="2200"/>
              </a:lnSpc>
              <a:spcBef>
                <a:spcPts val="300"/>
              </a:spcBef>
              <a:tabLst>
                <a:tab pos="442913" algn="l"/>
              </a:tabLst>
            </a:pPr>
            <a:r>
              <a:rPr lang="fr-FR" dirty="0">
                <a:solidFill>
                  <a:prstClr val="black"/>
                </a:solidFill>
              </a:rPr>
              <a:t>2) </a:t>
            </a:r>
            <a:r>
              <a:rPr lang="fr-FR" u="sng" dirty="0">
                <a:solidFill>
                  <a:prstClr val="black"/>
                </a:solidFill>
              </a:rPr>
              <a:t>La commission nationale d’Appel</a:t>
            </a:r>
            <a:r>
              <a:rPr lang="fr-FR" dirty="0">
                <a:solidFill>
                  <a:prstClr val="black"/>
                </a:solidFill>
              </a:rPr>
              <a:t>: (≈ même composition)</a:t>
            </a:r>
          </a:p>
          <a:p>
            <a:pPr marL="285750" lvl="0" indent="-106363" algn="just" defTabSz="574675">
              <a:lnSpc>
                <a:spcPts val="2200"/>
              </a:lnSpc>
              <a:spcBef>
                <a:spcPts val="300"/>
              </a:spcBef>
              <a:tabLst>
                <a:tab pos="442913" algn="l"/>
              </a:tabLst>
            </a:pPr>
            <a:r>
              <a:rPr lang="fr-FR" dirty="0">
                <a:solidFill>
                  <a:prstClr val="black"/>
                </a:solidFill>
              </a:rPr>
              <a:t>3</a:t>
            </a:r>
            <a:r>
              <a:rPr lang="fr-FR" dirty="0">
                <a:solidFill>
                  <a:srgbClr val="5B9BD5">
                    <a:lumMod val="75000"/>
                  </a:srgbClr>
                </a:solidFill>
              </a:rPr>
              <a:t>) </a:t>
            </a:r>
            <a:r>
              <a:rPr lang="fr-FR" u="sng" dirty="0">
                <a:solidFill>
                  <a:srgbClr val="5B9BD5">
                    <a:lumMod val="75000"/>
                  </a:srgbClr>
                </a:solidFill>
              </a:rPr>
              <a:t>A noter</a:t>
            </a:r>
            <a:r>
              <a:rPr lang="fr-FR" dirty="0">
                <a:solidFill>
                  <a:srgbClr val="5B9BD5">
                    <a:lumMod val="75000"/>
                  </a:srgbClr>
                </a:solidFill>
              </a:rPr>
              <a:t>:</a:t>
            </a:r>
          </a:p>
          <a:p>
            <a:pPr marL="285750" lvl="0" indent="-106363" algn="just" defTabSz="574675">
              <a:lnSpc>
                <a:spcPts val="2200"/>
              </a:lnSpc>
              <a:spcBef>
                <a:spcPts val="300"/>
              </a:spcBef>
              <a:tabLst>
                <a:tab pos="179388" algn="l"/>
              </a:tabLst>
            </a:pPr>
            <a:r>
              <a:rPr lang="fr-FR" dirty="0">
                <a:solidFill>
                  <a:prstClr val="black"/>
                </a:solidFill>
              </a:rPr>
              <a:t>- des suppléants au même nombre</a:t>
            </a:r>
          </a:p>
          <a:p>
            <a:pPr marL="285750" lvl="0" indent="-106363" algn="just" defTabSz="574675">
              <a:lnSpc>
                <a:spcPts val="2200"/>
              </a:lnSpc>
              <a:spcBef>
                <a:spcPts val="300"/>
              </a:spcBef>
              <a:buFontTx/>
              <a:buChar char="-"/>
              <a:tabLst>
                <a:tab pos="442913" algn="l"/>
              </a:tabLst>
            </a:pPr>
            <a:r>
              <a:rPr lang="fr-FR" dirty="0">
                <a:solidFill>
                  <a:prstClr val="black"/>
                </a:solidFill>
              </a:rPr>
              <a:t>2 membres avec voix complémentaires désignés par l’ARS, la CRAM ou 	des représentants des ministères</a:t>
            </a:r>
          </a:p>
          <a:p>
            <a:pPr marL="285750" lvl="0" indent="-285750" algn="just" defTabSz="574675">
              <a:lnSpc>
                <a:spcPts val="2200"/>
              </a:lnSpc>
              <a:spcBef>
                <a:spcPts val="300"/>
              </a:spcBef>
              <a:buFontTx/>
              <a:buChar char="-"/>
              <a:tabLst>
                <a:tab pos="442913" algn="l"/>
              </a:tabLst>
            </a:pPr>
            <a:endParaRPr lang="fr-FR" dirty="0">
              <a:solidFill>
                <a:prstClr val="black"/>
              </a:solidFill>
            </a:endParaRPr>
          </a:p>
          <a:p>
            <a:pPr lvl="0" algn="just" defTabSz="574675">
              <a:lnSpc>
                <a:spcPts val="2200"/>
              </a:lnSpc>
              <a:spcBef>
                <a:spcPts val="300"/>
              </a:spcBef>
              <a:tabLst>
                <a:tab pos="442913" algn="l"/>
              </a:tabLst>
            </a:pPr>
            <a:r>
              <a:rPr lang="fr-FR" sz="2800" b="1" u="sng" dirty="0">
                <a:solidFill>
                  <a:schemeClr val="accent6">
                    <a:lumMod val="75000"/>
                  </a:schemeClr>
                </a:solidFill>
              </a:rPr>
              <a:t>E – LE DEROULEMENT D’UNE COMMISSION</a:t>
            </a:r>
          </a:p>
          <a:p>
            <a:pPr lvl="0" indent="179388" algn="just" defTabSz="574675">
              <a:lnSpc>
                <a:spcPts val="2200"/>
              </a:lnSpc>
              <a:spcBef>
                <a:spcPts val="300"/>
              </a:spcBef>
              <a:tabLst>
                <a:tab pos="442913" algn="l"/>
              </a:tabLst>
            </a:pPr>
            <a:r>
              <a:rPr lang="fr-FR" dirty="0">
                <a:solidFill>
                  <a:prstClr val="black"/>
                </a:solidFill>
              </a:rPr>
              <a:t>1) Dossier examiné par la Commission Nationale (un rapporteur désigné par le Président)</a:t>
            </a:r>
          </a:p>
          <a:p>
            <a:pPr lvl="0" indent="179388" algn="just" defTabSz="574675">
              <a:lnSpc>
                <a:spcPts val="2200"/>
              </a:lnSpc>
              <a:spcBef>
                <a:spcPts val="300"/>
              </a:spcBef>
              <a:tabLst>
                <a:tab pos="442913" algn="l"/>
              </a:tabLst>
            </a:pPr>
            <a:r>
              <a:rPr lang="fr-FR" dirty="0">
                <a:solidFill>
                  <a:prstClr val="black"/>
                </a:solidFill>
              </a:rPr>
              <a:t>2) Convocation des candidats </a:t>
            </a:r>
          </a:p>
          <a:p>
            <a:pPr lvl="0" indent="179388" algn="just" defTabSz="574675">
              <a:lnSpc>
                <a:spcPts val="2200"/>
              </a:lnSpc>
              <a:spcBef>
                <a:spcPts val="300"/>
              </a:spcBef>
              <a:tabLst>
                <a:tab pos="442913" algn="l"/>
              </a:tabLst>
            </a:pPr>
            <a:r>
              <a:rPr lang="fr-FR" dirty="0">
                <a:solidFill>
                  <a:prstClr val="black"/>
                </a:solidFill>
              </a:rPr>
              <a:t>3) Avis de la Commission</a:t>
            </a:r>
          </a:p>
        </p:txBody>
      </p:sp>
      <p:sp>
        <p:nvSpPr>
          <p:cNvPr id="74" name="ZoneTexte 73">
            <a:extLst>
              <a:ext uri="{FF2B5EF4-FFF2-40B4-BE49-F238E27FC236}">
                <a16:creationId xmlns:a16="http://schemas.microsoft.com/office/drawing/2014/main" id="{4DB370C8-A765-4EA6-97E9-E16E46CC20EE}"/>
              </a:ext>
            </a:extLst>
          </p:cNvPr>
          <p:cNvSpPr txBox="1"/>
          <p:nvPr/>
        </p:nvSpPr>
        <p:spPr>
          <a:xfrm>
            <a:off x="82698" y="40735886"/>
            <a:ext cx="9387057" cy="1457194"/>
          </a:xfrm>
          <a:prstGeom prst="rect">
            <a:avLst/>
          </a:prstGeom>
          <a:noFill/>
        </p:spPr>
        <p:txBody>
          <a:bodyPr wrap="square" rtlCol="0">
            <a:spAutoFit/>
          </a:bodyPr>
          <a:lstStyle/>
          <a:p>
            <a:pPr lvl="0" algn="just" defTabSz="574675">
              <a:lnSpc>
                <a:spcPct val="120000"/>
              </a:lnSpc>
              <a:spcBef>
                <a:spcPts val="400"/>
              </a:spcBef>
              <a:spcAft>
                <a:spcPts val="400"/>
              </a:spcAft>
              <a:tabLst>
                <a:tab pos="442913" algn="l"/>
              </a:tabLst>
            </a:pPr>
            <a:r>
              <a:rPr lang="fr-FR" sz="2800" b="1" u="sng" dirty="0">
                <a:solidFill>
                  <a:schemeClr val="accent6">
                    <a:lumMod val="75000"/>
                  </a:schemeClr>
                </a:solidFill>
              </a:rPr>
              <a:t>F – EN CAS DE REPONSE NEGATIVE</a:t>
            </a:r>
            <a:endParaRPr lang="fr-FR" sz="2800" dirty="0">
              <a:solidFill>
                <a:schemeClr val="accent6">
                  <a:lumMod val="75000"/>
                </a:schemeClr>
              </a:solidFill>
            </a:endParaRPr>
          </a:p>
          <a:p>
            <a:pPr lvl="0" algn="just" defTabSz="574675">
              <a:lnSpc>
                <a:spcPct val="120000"/>
              </a:lnSpc>
              <a:spcBef>
                <a:spcPts val="400"/>
              </a:spcBef>
              <a:spcAft>
                <a:spcPts val="400"/>
              </a:spcAft>
              <a:tabLst>
                <a:tab pos="442913" algn="l"/>
              </a:tabLst>
            </a:pPr>
            <a:r>
              <a:rPr lang="fr-FR" dirty="0">
                <a:solidFill>
                  <a:prstClr val="black"/>
                </a:solidFill>
              </a:rPr>
              <a:t>1) Recours gracieux devant le Président du Conseil National de l’Ordre des Médecins</a:t>
            </a:r>
          </a:p>
          <a:p>
            <a:pPr lvl="0" algn="just" defTabSz="574675">
              <a:lnSpc>
                <a:spcPct val="120000"/>
              </a:lnSpc>
              <a:spcBef>
                <a:spcPts val="400"/>
              </a:spcBef>
              <a:spcAft>
                <a:spcPts val="400"/>
              </a:spcAft>
              <a:tabLst>
                <a:tab pos="442913" algn="l"/>
              </a:tabLst>
            </a:pPr>
            <a:r>
              <a:rPr lang="fr-FR" dirty="0">
                <a:solidFill>
                  <a:prstClr val="black"/>
                </a:solidFill>
              </a:rPr>
              <a:t>2) Recours contentieux devant le Tribunal administratif dans le ressort de l’exercice du praticien</a:t>
            </a:r>
          </a:p>
        </p:txBody>
      </p:sp>
      <p:sp>
        <p:nvSpPr>
          <p:cNvPr id="75" name="ZoneTexte 74">
            <a:extLst>
              <a:ext uri="{FF2B5EF4-FFF2-40B4-BE49-F238E27FC236}">
                <a16:creationId xmlns:a16="http://schemas.microsoft.com/office/drawing/2014/main" id="{58AFB86D-D1CA-430B-A3F4-D85843A0DFDE}"/>
              </a:ext>
            </a:extLst>
          </p:cNvPr>
          <p:cNvSpPr txBox="1"/>
          <p:nvPr/>
        </p:nvSpPr>
        <p:spPr>
          <a:xfrm>
            <a:off x="13296609" y="22150828"/>
            <a:ext cx="1899879" cy="523220"/>
          </a:xfrm>
          <a:prstGeom prst="rect">
            <a:avLst/>
          </a:prstGeom>
          <a:noFill/>
        </p:spPr>
        <p:txBody>
          <a:bodyPr wrap="none" rtlCol="0">
            <a:spAutoFit/>
          </a:bodyPr>
          <a:lstStyle/>
          <a:p>
            <a:r>
              <a:rPr lang="fr-FR" sz="2800" b="1" dirty="0">
                <a:solidFill>
                  <a:schemeClr val="accent1">
                    <a:lumMod val="75000"/>
                  </a:schemeClr>
                </a:solidFill>
              </a:rPr>
              <a:t>En pratique</a:t>
            </a:r>
          </a:p>
        </p:txBody>
      </p:sp>
      <p:sp>
        <p:nvSpPr>
          <p:cNvPr id="76" name="ZoneTexte 75">
            <a:extLst>
              <a:ext uri="{FF2B5EF4-FFF2-40B4-BE49-F238E27FC236}">
                <a16:creationId xmlns:a16="http://schemas.microsoft.com/office/drawing/2014/main" id="{57494C28-AA17-4625-B561-BAFD0D3AFF46}"/>
              </a:ext>
            </a:extLst>
          </p:cNvPr>
          <p:cNvSpPr txBox="1"/>
          <p:nvPr/>
        </p:nvSpPr>
        <p:spPr>
          <a:xfrm>
            <a:off x="12028267" y="22674048"/>
            <a:ext cx="4554580" cy="369332"/>
          </a:xfrm>
          <a:prstGeom prst="rect">
            <a:avLst/>
          </a:prstGeom>
          <a:noFill/>
        </p:spPr>
        <p:txBody>
          <a:bodyPr wrap="none" rtlCol="0">
            <a:spAutoFit/>
          </a:bodyPr>
          <a:lstStyle/>
          <a:p>
            <a:r>
              <a:rPr lang="fr-FR" dirty="0"/>
              <a:t>Qualification ordinale en maladies infectieuses</a:t>
            </a:r>
          </a:p>
        </p:txBody>
      </p:sp>
      <p:sp>
        <p:nvSpPr>
          <p:cNvPr id="77" name="ZoneTexte 76">
            <a:extLst>
              <a:ext uri="{FF2B5EF4-FFF2-40B4-BE49-F238E27FC236}">
                <a16:creationId xmlns:a16="http://schemas.microsoft.com/office/drawing/2014/main" id="{F4DAF344-AAD3-4819-BA90-4E7AE1C189D2}"/>
              </a:ext>
            </a:extLst>
          </p:cNvPr>
          <p:cNvSpPr txBox="1"/>
          <p:nvPr/>
        </p:nvSpPr>
        <p:spPr>
          <a:xfrm>
            <a:off x="9719329" y="23201989"/>
            <a:ext cx="3650615" cy="400110"/>
          </a:xfrm>
          <a:prstGeom prst="rect">
            <a:avLst/>
          </a:prstGeom>
          <a:noFill/>
        </p:spPr>
        <p:txBody>
          <a:bodyPr wrap="none" rtlCol="0">
            <a:spAutoFit/>
          </a:bodyPr>
          <a:lstStyle/>
          <a:p>
            <a:r>
              <a:rPr lang="fr-FR" sz="2000" dirty="0"/>
              <a:t>Démarche conseil départemental</a:t>
            </a:r>
          </a:p>
        </p:txBody>
      </p:sp>
      <p:sp>
        <p:nvSpPr>
          <p:cNvPr id="78" name="ZoneTexte 77">
            <a:extLst>
              <a:ext uri="{FF2B5EF4-FFF2-40B4-BE49-F238E27FC236}">
                <a16:creationId xmlns:a16="http://schemas.microsoft.com/office/drawing/2014/main" id="{AF6EC255-F5D1-4E1F-B55A-B932281CFAA5}"/>
              </a:ext>
            </a:extLst>
          </p:cNvPr>
          <p:cNvSpPr txBox="1"/>
          <p:nvPr/>
        </p:nvSpPr>
        <p:spPr>
          <a:xfrm>
            <a:off x="9703311" y="23735876"/>
            <a:ext cx="5091394" cy="1200329"/>
          </a:xfrm>
          <a:prstGeom prst="rect">
            <a:avLst/>
          </a:prstGeom>
          <a:noFill/>
        </p:spPr>
        <p:txBody>
          <a:bodyPr wrap="none" rtlCol="0">
            <a:spAutoFit/>
          </a:bodyPr>
          <a:lstStyle/>
          <a:p>
            <a:pPr>
              <a:buFont typeface="Wingdings" panose="05000000000000000000" pitchFamily="2" charset="2"/>
              <a:buChar char="Ø"/>
            </a:pPr>
            <a:r>
              <a:rPr lang="fr-FR" dirty="0"/>
              <a:t> On remplit son dossier</a:t>
            </a:r>
          </a:p>
          <a:p>
            <a:pPr>
              <a:buFont typeface="Wingdings" panose="05000000000000000000" pitchFamily="2" charset="2"/>
              <a:buChar char="Ø"/>
            </a:pPr>
            <a:r>
              <a:rPr lang="fr-FR" dirty="0"/>
              <a:t> Il est accompagné d’un petit chèque de 200 euros</a:t>
            </a:r>
          </a:p>
          <a:p>
            <a:pPr lvl="1">
              <a:buFont typeface="Wingdings" panose="05000000000000000000" pitchFamily="2" charset="2"/>
              <a:buChar char="ü"/>
            </a:pPr>
            <a:r>
              <a:rPr lang="fr-FR" dirty="0"/>
              <a:t> (Frais de dossiers)</a:t>
            </a:r>
          </a:p>
          <a:p>
            <a:endParaRPr lang="fr-FR" dirty="0"/>
          </a:p>
        </p:txBody>
      </p:sp>
      <p:sp>
        <p:nvSpPr>
          <p:cNvPr id="79" name="ZoneTexte 78">
            <a:extLst>
              <a:ext uri="{FF2B5EF4-FFF2-40B4-BE49-F238E27FC236}">
                <a16:creationId xmlns:a16="http://schemas.microsoft.com/office/drawing/2014/main" id="{203B94DF-28DA-4CA8-A148-858EB22E5E02}"/>
              </a:ext>
            </a:extLst>
          </p:cNvPr>
          <p:cNvSpPr txBox="1"/>
          <p:nvPr/>
        </p:nvSpPr>
        <p:spPr>
          <a:xfrm>
            <a:off x="12158338" y="24299128"/>
            <a:ext cx="990079" cy="369332"/>
          </a:xfrm>
          <a:prstGeom prst="rect">
            <a:avLst/>
          </a:prstGeom>
          <a:noFill/>
        </p:spPr>
        <p:txBody>
          <a:bodyPr wrap="none" rtlCol="0">
            <a:spAutoFit/>
          </a:bodyPr>
          <a:lstStyle/>
          <a:p>
            <a:r>
              <a:rPr lang="fr-FR" dirty="0">
                <a:ln w="0"/>
                <a:solidFill>
                  <a:srgbClr val="FF0000"/>
                </a:solidFill>
                <a:effectLst>
                  <a:outerShdw blurRad="38100" dist="19050" dir="2700000" algn="tl" rotWithShape="0">
                    <a:schemeClr val="dk1">
                      <a:alpha val="40000"/>
                    </a:schemeClr>
                  </a:outerShdw>
                </a:effectLst>
              </a:rPr>
              <a:t>C’est fini</a:t>
            </a:r>
          </a:p>
        </p:txBody>
      </p:sp>
      <p:grpSp>
        <p:nvGrpSpPr>
          <p:cNvPr id="80" name="Groupe 79">
            <a:extLst>
              <a:ext uri="{FF2B5EF4-FFF2-40B4-BE49-F238E27FC236}">
                <a16:creationId xmlns:a16="http://schemas.microsoft.com/office/drawing/2014/main" id="{4E0394A5-64D0-49B0-BF30-CA4B7556B26D}"/>
              </a:ext>
            </a:extLst>
          </p:cNvPr>
          <p:cNvGrpSpPr/>
          <p:nvPr/>
        </p:nvGrpSpPr>
        <p:grpSpPr>
          <a:xfrm>
            <a:off x="16134834" y="23018731"/>
            <a:ext cx="2351777" cy="3009174"/>
            <a:chOff x="6384033" y="1628800"/>
            <a:chExt cx="3501999" cy="4437112"/>
          </a:xfrm>
        </p:grpSpPr>
        <p:pic>
          <p:nvPicPr>
            <p:cNvPr id="81" name="Picture 2">
              <a:extLst>
                <a:ext uri="{FF2B5EF4-FFF2-40B4-BE49-F238E27FC236}">
                  <a16:creationId xmlns:a16="http://schemas.microsoft.com/office/drawing/2014/main" id="{A269E374-BC77-44C3-B5A9-B47BE19922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4033" y="1628800"/>
              <a:ext cx="3501999" cy="44371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2" name="Rectangle 81">
              <a:extLst>
                <a:ext uri="{FF2B5EF4-FFF2-40B4-BE49-F238E27FC236}">
                  <a16:creationId xmlns:a16="http://schemas.microsoft.com/office/drawing/2014/main" id="{69E33F27-055F-43D9-A11B-C5ACD23F5DCD}"/>
                </a:ext>
              </a:extLst>
            </p:cNvPr>
            <p:cNvSpPr/>
            <p:nvPr/>
          </p:nvSpPr>
          <p:spPr>
            <a:xfrm>
              <a:off x="8482013" y="1871663"/>
              <a:ext cx="11811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6077B377-14C6-4933-816C-8FDAB3793DD4}"/>
                </a:ext>
              </a:extLst>
            </p:cNvPr>
            <p:cNvSpPr/>
            <p:nvPr/>
          </p:nvSpPr>
          <p:spPr>
            <a:xfrm>
              <a:off x="6410784" y="2323356"/>
              <a:ext cx="685800" cy="181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a16="http://schemas.microsoft.com/office/drawing/2014/main" id="{7D92C469-7BB7-4B8B-90B5-D54396F51E02}"/>
                </a:ext>
              </a:extLst>
            </p:cNvPr>
            <p:cNvSpPr/>
            <p:nvPr/>
          </p:nvSpPr>
          <p:spPr>
            <a:xfrm>
              <a:off x="7939088" y="5472113"/>
              <a:ext cx="1038225" cy="14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5" name="ZoneTexte 84">
            <a:extLst>
              <a:ext uri="{FF2B5EF4-FFF2-40B4-BE49-F238E27FC236}">
                <a16:creationId xmlns:a16="http://schemas.microsoft.com/office/drawing/2014/main" id="{8968591D-8597-4A6C-BB0E-F824A307C98F}"/>
              </a:ext>
            </a:extLst>
          </p:cNvPr>
          <p:cNvSpPr txBox="1"/>
          <p:nvPr/>
        </p:nvSpPr>
        <p:spPr>
          <a:xfrm>
            <a:off x="9761482" y="26489891"/>
            <a:ext cx="4075155" cy="400110"/>
          </a:xfrm>
          <a:prstGeom prst="rect">
            <a:avLst/>
          </a:prstGeom>
          <a:noFill/>
        </p:spPr>
        <p:txBody>
          <a:bodyPr wrap="none" rtlCol="0">
            <a:spAutoFit/>
          </a:bodyPr>
          <a:lstStyle/>
          <a:p>
            <a:r>
              <a:rPr lang="fr-FR" sz="2000" b="1" dirty="0">
                <a:solidFill>
                  <a:schemeClr val="accent1">
                    <a:lumMod val="75000"/>
                  </a:schemeClr>
                </a:solidFill>
              </a:rPr>
              <a:t>Le dossier du Conseil Départemental</a:t>
            </a:r>
          </a:p>
        </p:txBody>
      </p:sp>
      <p:pic>
        <p:nvPicPr>
          <p:cNvPr id="86" name="Picture 4">
            <a:extLst>
              <a:ext uri="{FF2B5EF4-FFF2-40B4-BE49-F238E27FC236}">
                <a16:creationId xmlns:a16="http://schemas.microsoft.com/office/drawing/2014/main" id="{66FCD5D7-1CA1-49EB-9768-DB383386F2D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68512" y="26999703"/>
            <a:ext cx="2559755" cy="363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5">
            <a:extLst>
              <a:ext uri="{FF2B5EF4-FFF2-40B4-BE49-F238E27FC236}">
                <a16:creationId xmlns:a16="http://schemas.microsoft.com/office/drawing/2014/main" id="{60743ECD-22F6-45F4-A09E-BE31429E4A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772111" y="26896339"/>
            <a:ext cx="2566274" cy="363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a:extLst>
              <a:ext uri="{FF2B5EF4-FFF2-40B4-BE49-F238E27FC236}">
                <a16:creationId xmlns:a16="http://schemas.microsoft.com/office/drawing/2014/main" id="{E2F0CCD5-028E-4A29-A372-7717B5D6A09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292729" y="26918441"/>
            <a:ext cx="2371210" cy="333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
            <a:extLst>
              <a:ext uri="{FF2B5EF4-FFF2-40B4-BE49-F238E27FC236}">
                <a16:creationId xmlns:a16="http://schemas.microsoft.com/office/drawing/2014/main" id="{D2D106F8-747E-443B-9EF2-85E541D0CB8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615686" y="26918441"/>
            <a:ext cx="2420886" cy="342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2">
            <a:extLst>
              <a:ext uri="{FF2B5EF4-FFF2-40B4-BE49-F238E27FC236}">
                <a16:creationId xmlns:a16="http://schemas.microsoft.com/office/drawing/2014/main" id="{84F46BB6-8B82-4AF4-AF13-9034665AFA2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63748" y="30849318"/>
            <a:ext cx="2400898" cy="338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
            <a:extLst>
              <a:ext uri="{FF2B5EF4-FFF2-40B4-BE49-F238E27FC236}">
                <a16:creationId xmlns:a16="http://schemas.microsoft.com/office/drawing/2014/main" id="{CB9CF454-1B4C-455E-9BB5-3374148B4B3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883565" y="30883484"/>
            <a:ext cx="2345702" cy="332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2">
            <a:extLst>
              <a:ext uri="{FF2B5EF4-FFF2-40B4-BE49-F238E27FC236}">
                <a16:creationId xmlns:a16="http://schemas.microsoft.com/office/drawing/2014/main" id="{25BC1B39-8C9F-40C2-BB7A-A784798DE45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058326" y="30609544"/>
            <a:ext cx="2579044" cy="366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3">
            <a:extLst>
              <a:ext uri="{FF2B5EF4-FFF2-40B4-BE49-F238E27FC236}">
                <a16:creationId xmlns:a16="http://schemas.microsoft.com/office/drawing/2014/main" id="{AB0EE6A0-1984-4080-B67A-54C525AEB97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490220" y="30576957"/>
            <a:ext cx="2458062" cy="349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ZoneTexte 93">
            <a:extLst>
              <a:ext uri="{FF2B5EF4-FFF2-40B4-BE49-F238E27FC236}">
                <a16:creationId xmlns:a16="http://schemas.microsoft.com/office/drawing/2014/main" id="{2FE182BC-4049-4156-A40F-0279ACFB8166}"/>
              </a:ext>
            </a:extLst>
          </p:cNvPr>
          <p:cNvSpPr txBox="1"/>
          <p:nvPr/>
        </p:nvSpPr>
        <p:spPr>
          <a:xfrm>
            <a:off x="9656968" y="34547725"/>
            <a:ext cx="1977657" cy="400110"/>
          </a:xfrm>
          <a:prstGeom prst="rect">
            <a:avLst/>
          </a:prstGeom>
          <a:noFill/>
        </p:spPr>
        <p:txBody>
          <a:bodyPr wrap="none" rtlCol="0">
            <a:spAutoFit/>
          </a:bodyPr>
          <a:lstStyle/>
          <a:p>
            <a:r>
              <a:rPr lang="fr-FR" sz="2000" b="1" dirty="0">
                <a:solidFill>
                  <a:schemeClr val="accent1">
                    <a:lumMod val="75000"/>
                  </a:schemeClr>
                </a:solidFill>
              </a:rPr>
              <a:t>Conseil National </a:t>
            </a:r>
          </a:p>
        </p:txBody>
      </p:sp>
      <p:sp>
        <p:nvSpPr>
          <p:cNvPr id="95" name="ZoneTexte 94">
            <a:extLst>
              <a:ext uri="{FF2B5EF4-FFF2-40B4-BE49-F238E27FC236}">
                <a16:creationId xmlns:a16="http://schemas.microsoft.com/office/drawing/2014/main" id="{0E81EB69-10EA-4166-93DA-C5C367CA9B30}"/>
              </a:ext>
            </a:extLst>
          </p:cNvPr>
          <p:cNvSpPr txBox="1"/>
          <p:nvPr/>
        </p:nvSpPr>
        <p:spPr>
          <a:xfrm>
            <a:off x="9618901" y="34929069"/>
            <a:ext cx="4127092" cy="369332"/>
          </a:xfrm>
          <a:prstGeom prst="rect">
            <a:avLst/>
          </a:prstGeom>
          <a:noFill/>
        </p:spPr>
        <p:txBody>
          <a:bodyPr wrap="none" rtlCol="0">
            <a:spAutoFit/>
          </a:bodyPr>
          <a:lstStyle/>
          <a:p>
            <a:r>
              <a:rPr lang="fr-FR" dirty="0"/>
              <a:t>Passage en commission première instance</a:t>
            </a:r>
          </a:p>
        </p:txBody>
      </p:sp>
      <p:sp>
        <p:nvSpPr>
          <p:cNvPr id="96" name="ZoneTexte 95">
            <a:extLst>
              <a:ext uri="{FF2B5EF4-FFF2-40B4-BE49-F238E27FC236}">
                <a16:creationId xmlns:a16="http://schemas.microsoft.com/office/drawing/2014/main" id="{4A6AE83B-2BAA-4C10-AAE8-E146F5339B1E}"/>
              </a:ext>
            </a:extLst>
          </p:cNvPr>
          <p:cNvSpPr txBox="1"/>
          <p:nvPr/>
        </p:nvSpPr>
        <p:spPr>
          <a:xfrm>
            <a:off x="9644422" y="35319310"/>
            <a:ext cx="4439947" cy="1477328"/>
          </a:xfrm>
          <a:prstGeom prst="rect">
            <a:avLst/>
          </a:prstGeom>
          <a:noFill/>
        </p:spPr>
        <p:txBody>
          <a:bodyPr wrap="square" rtlCol="0">
            <a:spAutoFit/>
          </a:bodyPr>
          <a:lstStyle/>
          <a:p>
            <a:pPr>
              <a:buFont typeface="Wingdings" panose="05000000000000000000" pitchFamily="2" charset="2"/>
              <a:buChar char="Ø"/>
            </a:pPr>
            <a:r>
              <a:rPr lang="fr-FR" dirty="0"/>
              <a:t> Ce dossier est transmis au conseil national de l’ordre des médecins</a:t>
            </a:r>
          </a:p>
          <a:p>
            <a:pPr>
              <a:buFont typeface="Wingdings" panose="05000000000000000000" pitchFamily="2" charset="2"/>
              <a:buChar char="Ø"/>
            </a:pPr>
            <a:r>
              <a:rPr lang="fr-FR" dirty="0"/>
              <a:t> Les dossiers sont analysés en commission de première instance </a:t>
            </a:r>
          </a:p>
          <a:p>
            <a:endParaRPr lang="fr-FR" dirty="0"/>
          </a:p>
        </p:txBody>
      </p:sp>
      <p:pic>
        <p:nvPicPr>
          <p:cNvPr id="97" name="Picture 2">
            <a:extLst>
              <a:ext uri="{FF2B5EF4-FFF2-40B4-BE49-F238E27FC236}">
                <a16:creationId xmlns:a16="http://schemas.microsoft.com/office/drawing/2014/main" id="{6671E895-D59F-4AB0-800E-FF165FB4E71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659950" y="36486695"/>
            <a:ext cx="2488467" cy="265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 name="ZoneTexte 97">
            <a:extLst>
              <a:ext uri="{FF2B5EF4-FFF2-40B4-BE49-F238E27FC236}">
                <a16:creationId xmlns:a16="http://schemas.microsoft.com/office/drawing/2014/main" id="{F2068D8E-5B1E-45B7-A2A5-C943B08E5CDC}"/>
              </a:ext>
            </a:extLst>
          </p:cNvPr>
          <p:cNvSpPr txBox="1"/>
          <p:nvPr/>
        </p:nvSpPr>
        <p:spPr>
          <a:xfrm>
            <a:off x="14465045" y="34779883"/>
            <a:ext cx="4108817" cy="369332"/>
          </a:xfrm>
          <a:prstGeom prst="rect">
            <a:avLst/>
          </a:prstGeom>
          <a:noFill/>
        </p:spPr>
        <p:txBody>
          <a:bodyPr wrap="none" rtlCol="0">
            <a:spAutoFit/>
          </a:bodyPr>
          <a:lstStyle/>
          <a:p>
            <a:r>
              <a:rPr lang="fr-FR" dirty="0"/>
              <a:t>Convocation au conseil national de l’ordre</a:t>
            </a:r>
          </a:p>
        </p:txBody>
      </p:sp>
      <p:pic>
        <p:nvPicPr>
          <p:cNvPr id="99" name="Picture 2">
            <a:extLst>
              <a:ext uri="{FF2B5EF4-FFF2-40B4-BE49-F238E27FC236}">
                <a16:creationId xmlns:a16="http://schemas.microsoft.com/office/drawing/2014/main" id="{2D805BCD-5A21-4584-8FB6-A43F753439E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228080" y="35149215"/>
            <a:ext cx="2076453" cy="293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3">
            <a:extLst>
              <a:ext uri="{FF2B5EF4-FFF2-40B4-BE49-F238E27FC236}">
                <a16:creationId xmlns:a16="http://schemas.microsoft.com/office/drawing/2014/main" id="{013FF20D-3940-4BF2-9188-694E2B94AE8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445268" y="35108144"/>
            <a:ext cx="2505202" cy="354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ZoneTexte 100">
            <a:extLst>
              <a:ext uri="{FF2B5EF4-FFF2-40B4-BE49-F238E27FC236}">
                <a16:creationId xmlns:a16="http://schemas.microsoft.com/office/drawing/2014/main" id="{1DAF8519-C783-46FC-BBF1-A501F303B2B2}"/>
              </a:ext>
            </a:extLst>
          </p:cNvPr>
          <p:cNvSpPr txBox="1"/>
          <p:nvPr/>
        </p:nvSpPr>
        <p:spPr>
          <a:xfrm>
            <a:off x="14479948" y="38021183"/>
            <a:ext cx="3287118" cy="646331"/>
          </a:xfrm>
          <a:prstGeom prst="rect">
            <a:avLst/>
          </a:prstGeom>
          <a:noFill/>
        </p:spPr>
        <p:txBody>
          <a:bodyPr wrap="none" rtlCol="0">
            <a:spAutoFit/>
          </a:bodyPr>
          <a:lstStyle/>
          <a:p>
            <a:pPr>
              <a:buFont typeface="Wingdings" panose="05000000000000000000" pitchFamily="2" charset="2"/>
              <a:buChar char="Ø"/>
            </a:pPr>
            <a:r>
              <a:rPr lang="fr-FR" dirty="0"/>
              <a:t> Pas forcément besoin d’y aller </a:t>
            </a:r>
          </a:p>
          <a:p>
            <a:pPr>
              <a:buFont typeface="Wingdings" panose="05000000000000000000" pitchFamily="2" charset="2"/>
              <a:buChar char="Ø"/>
            </a:pPr>
            <a:r>
              <a:rPr lang="fr-FR" dirty="0"/>
              <a:t> Mais informer de son absence</a:t>
            </a:r>
          </a:p>
        </p:txBody>
      </p:sp>
      <p:sp>
        <p:nvSpPr>
          <p:cNvPr id="102" name="Accolade fermante 101">
            <a:extLst>
              <a:ext uri="{FF2B5EF4-FFF2-40B4-BE49-F238E27FC236}">
                <a16:creationId xmlns:a16="http://schemas.microsoft.com/office/drawing/2014/main" id="{BC60EA36-AD06-463D-A3D9-BEA85D67C64C}"/>
              </a:ext>
            </a:extLst>
          </p:cNvPr>
          <p:cNvSpPr/>
          <p:nvPr/>
        </p:nvSpPr>
        <p:spPr>
          <a:xfrm rot="5400000">
            <a:off x="14205335" y="21722826"/>
            <a:ext cx="369331" cy="9023417"/>
          </a:xfrm>
          <a:prstGeom prst="rightBrace">
            <a:avLst>
              <a:gd name="adj1" fmla="val 8333"/>
              <a:gd name="adj2" fmla="val 5030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 name="Accolade fermante 102">
            <a:extLst>
              <a:ext uri="{FF2B5EF4-FFF2-40B4-BE49-F238E27FC236}">
                <a16:creationId xmlns:a16="http://schemas.microsoft.com/office/drawing/2014/main" id="{8883F950-20EC-4934-A39A-C9FD1AF4103B}"/>
              </a:ext>
            </a:extLst>
          </p:cNvPr>
          <p:cNvSpPr/>
          <p:nvPr/>
        </p:nvSpPr>
        <p:spPr>
          <a:xfrm rot="5400000">
            <a:off x="14088525" y="29870116"/>
            <a:ext cx="369331" cy="9023417"/>
          </a:xfrm>
          <a:prstGeom prst="rightBrace">
            <a:avLst>
              <a:gd name="adj1" fmla="val 8333"/>
              <a:gd name="adj2" fmla="val 5030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4" name="ZoneTexte 103">
            <a:extLst>
              <a:ext uri="{FF2B5EF4-FFF2-40B4-BE49-F238E27FC236}">
                <a16:creationId xmlns:a16="http://schemas.microsoft.com/office/drawing/2014/main" id="{B94B1510-F443-4486-9F4A-3F97975999D0}"/>
              </a:ext>
            </a:extLst>
          </p:cNvPr>
          <p:cNvSpPr txBox="1"/>
          <p:nvPr/>
        </p:nvSpPr>
        <p:spPr>
          <a:xfrm>
            <a:off x="9644422" y="39264298"/>
            <a:ext cx="2584938" cy="400110"/>
          </a:xfrm>
          <a:prstGeom prst="rect">
            <a:avLst/>
          </a:prstGeom>
          <a:noFill/>
        </p:spPr>
        <p:txBody>
          <a:bodyPr wrap="none" rtlCol="0">
            <a:spAutoFit/>
          </a:bodyPr>
          <a:lstStyle/>
          <a:p>
            <a:r>
              <a:rPr lang="fr-FR" sz="2000" b="1" dirty="0">
                <a:solidFill>
                  <a:schemeClr val="accent1">
                    <a:lumMod val="75000"/>
                  </a:schemeClr>
                </a:solidFill>
              </a:rPr>
              <a:t>La commission d’appel</a:t>
            </a:r>
          </a:p>
        </p:txBody>
      </p:sp>
      <p:sp>
        <p:nvSpPr>
          <p:cNvPr id="105" name="ZoneTexte 104">
            <a:extLst>
              <a:ext uri="{FF2B5EF4-FFF2-40B4-BE49-F238E27FC236}">
                <a16:creationId xmlns:a16="http://schemas.microsoft.com/office/drawing/2014/main" id="{0CD0835E-994C-4617-89E3-42E349BADEE8}"/>
              </a:ext>
            </a:extLst>
          </p:cNvPr>
          <p:cNvSpPr txBox="1"/>
          <p:nvPr/>
        </p:nvSpPr>
        <p:spPr>
          <a:xfrm>
            <a:off x="9691904" y="39679486"/>
            <a:ext cx="5855795" cy="1477328"/>
          </a:xfrm>
          <a:prstGeom prst="rect">
            <a:avLst/>
          </a:prstGeom>
          <a:noFill/>
        </p:spPr>
        <p:txBody>
          <a:bodyPr wrap="square" rtlCol="0">
            <a:spAutoFit/>
          </a:bodyPr>
          <a:lstStyle/>
          <a:p>
            <a:r>
              <a:rPr lang="fr-FR" dirty="0"/>
              <a:t>Il faut être là</a:t>
            </a:r>
          </a:p>
          <a:p>
            <a:pPr marL="285750" indent="-285750">
              <a:buClr>
                <a:schemeClr val="accent1">
                  <a:lumMod val="75000"/>
                </a:schemeClr>
              </a:buClr>
              <a:buFont typeface="Wingdings" panose="05000000000000000000" pitchFamily="2" charset="2"/>
              <a:buChar char="Ø"/>
            </a:pPr>
            <a:r>
              <a:rPr lang="fr-FR" dirty="0"/>
              <a:t>Apporter des éléments nouveaux pour ceux concernés par le paragraphe B du document de référence</a:t>
            </a:r>
          </a:p>
          <a:p>
            <a:pPr marL="285750" indent="-285750">
              <a:buClr>
                <a:schemeClr val="accent1">
                  <a:lumMod val="75000"/>
                </a:schemeClr>
              </a:buClr>
              <a:buFont typeface="Wingdings" panose="05000000000000000000" pitchFamily="2" charset="2"/>
              <a:buChar char="Ø"/>
            </a:pPr>
            <a:r>
              <a:rPr lang="fr-FR" dirty="0"/>
              <a:t>Notamment démontrer la diversité de ses compétences !</a:t>
            </a:r>
          </a:p>
          <a:p>
            <a:endParaRPr lang="fr-FR" dirty="0"/>
          </a:p>
        </p:txBody>
      </p:sp>
      <p:pic>
        <p:nvPicPr>
          <p:cNvPr id="107" name="Image 106">
            <a:extLst>
              <a:ext uri="{FF2B5EF4-FFF2-40B4-BE49-F238E27FC236}">
                <a16:creationId xmlns:a16="http://schemas.microsoft.com/office/drawing/2014/main" id="{FCB704AD-D639-44C6-BB70-E20CC9E3ABF7}"/>
              </a:ext>
            </a:extLst>
          </p:cNvPr>
          <p:cNvPicPr>
            <a:picLocks noChangeAspect="1"/>
          </p:cNvPicPr>
          <p:nvPr/>
        </p:nvPicPr>
        <p:blipFill>
          <a:blip r:embed="rId25"/>
          <a:stretch>
            <a:fillRect/>
          </a:stretch>
        </p:blipFill>
        <p:spPr>
          <a:xfrm>
            <a:off x="15585742" y="39079321"/>
            <a:ext cx="2983064" cy="3736655"/>
          </a:xfrm>
          <a:prstGeom prst="rect">
            <a:avLst/>
          </a:prstGeom>
        </p:spPr>
      </p:pic>
      <p:cxnSp>
        <p:nvCxnSpPr>
          <p:cNvPr id="110" name="Connecteur droit 109">
            <a:extLst>
              <a:ext uri="{FF2B5EF4-FFF2-40B4-BE49-F238E27FC236}">
                <a16:creationId xmlns:a16="http://schemas.microsoft.com/office/drawing/2014/main" id="{4A1306B8-4D76-4E53-867F-27D7FB7AB81F}"/>
              </a:ext>
            </a:extLst>
          </p:cNvPr>
          <p:cNvCxnSpPr>
            <a:cxnSpLocks/>
          </p:cNvCxnSpPr>
          <p:nvPr/>
        </p:nvCxnSpPr>
        <p:spPr>
          <a:xfrm>
            <a:off x="0" y="42913724"/>
            <a:ext cx="19080163"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ZoneTexte 110">
            <a:extLst>
              <a:ext uri="{FF2B5EF4-FFF2-40B4-BE49-F238E27FC236}">
                <a16:creationId xmlns:a16="http://schemas.microsoft.com/office/drawing/2014/main" id="{B0193E3D-5653-4C9C-A561-004EBB0E5F04}"/>
              </a:ext>
            </a:extLst>
          </p:cNvPr>
          <p:cNvSpPr txBox="1"/>
          <p:nvPr/>
        </p:nvSpPr>
        <p:spPr>
          <a:xfrm>
            <a:off x="15900925" y="26311781"/>
            <a:ext cx="1402948" cy="523220"/>
          </a:xfrm>
          <a:prstGeom prst="rect">
            <a:avLst/>
          </a:prstGeom>
          <a:noFill/>
        </p:spPr>
        <p:txBody>
          <a:bodyPr wrap="none" rtlCol="0">
            <a:spAutoFit/>
          </a:bodyPr>
          <a:lstStyle/>
          <a:p>
            <a:r>
              <a:rPr lang="fr-FR" sz="2800" b="1" dirty="0">
                <a:solidFill>
                  <a:schemeClr val="accent1">
                    <a:lumMod val="75000"/>
                  </a:schemeClr>
                </a:solidFill>
              </a:rPr>
              <a:t>C D O M</a:t>
            </a:r>
          </a:p>
        </p:txBody>
      </p:sp>
      <p:sp>
        <p:nvSpPr>
          <p:cNvPr id="112" name="ZoneTexte 111">
            <a:extLst>
              <a:ext uri="{FF2B5EF4-FFF2-40B4-BE49-F238E27FC236}">
                <a16:creationId xmlns:a16="http://schemas.microsoft.com/office/drawing/2014/main" id="{FA5ED046-18EA-4962-B80D-D39C0F2A8618}"/>
              </a:ext>
            </a:extLst>
          </p:cNvPr>
          <p:cNvSpPr txBox="1"/>
          <p:nvPr/>
        </p:nvSpPr>
        <p:spPr>
          <a:xfrm>
            <a:off x="15710355" y="34395613"/>
            <a:ext cx="1402948" cy="523220"/>
          </a:xfrm>
          <a:prstGeom prst="rect">
            <a:avLst/>
          </a:prstGeom>
          <a:noFill/>
        </p:spPr>
        <p:txBody>
          <a:bodyPr wrap="none" rtlCol="0">
            <a:spAutoFit/>
          </a:bodyPr>
          <a:lstStyle/>
          <a:p>
            <a:r>
              <a:rPr lang="fr-FR" sz="2800" b="1" dirty="0">
                <a:solidFill>
                  <a:schemeClr val="accent1">
                    <a:lumMod val="75000"/>
                  </a:schemeClr>
                </a:solidFill>
              </a:rPr>
              <a:t>C N O M</a:t>
            </a:r>
          </a:p>
        </p:txBody>
      </p:sp>
    </p:spTree>
    <p:extLst>
      <p:ext uri="{BB962C8B-B14F-4D97-AF65-F5344CB8AC3E}">
        <p14:creationId xmlns:p14="http://schemas.microsoft.com/office/powerpoint/2010/main" val="284730582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654</Words>
  <Application>Microsoft Office PowerPoint</Application>
  <PresentationFormat>Personnalisé</PresentationFormat>
  <Paragraphs>141</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Wingdings</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Yves COUGARD</dc:creator>
  <cp:lastModifiedBy>Yves COUGARD</cp:lastModifiedBy>
  <cp:revision>15</cp:revision>
  <dcterms:created xsi:type="dcterms:W3CDTF">2019-05-29T17:32:45Z</dcterms:created>
  <dcterms:modified xsi:type="dcterms:W3CDTF">2019-05-29T20:25:42Z</dcterms:modified>
</cp:coreProperties>
</file>