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2399288" cy="45720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20" autoAdjust="0"/>
    <p:restoredTop sz="94660"/>
  </p:normalViewPr>
  <p:slideViewPr>
    <p:cSldViewPr snapToGrid="0">
      <p:cViewPr varScale="1">
        <p:scale>
          <a:sx n="13" d="100"/>
          <a:sy n="13" d="100"/>
        </p:scale>
        <p:origin x="264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file:///C:\Users\franc\Documents\SNMIF\Listing%20infectiologue\Donn&#233;es%20listing%20infectiologue%20revue%20avril2019.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franc\Documents\SNMIF\Listing%20infectiologue\Donn&#233;es%20listing%20infectiologue%20revue%20avril201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Densité infectiologues/1.000.000</c:v>
                </c:pt>
              </c:strCache>
            </c:strRef>
          </c:tx>
          <c:spPr>
            <a:solidFill>
              <a:schemeClr val="accent2"/>
            </a:solidFill>
          </c:spPr>
          <c:invertIfNegative val="0"/>
          <c:cat>
            <c:strRef>
              <c:f>Feuil1!$A$2:$A$14</c:f>
              <c:strCache>
                <c:ptCount val="13"/>
                <c:pt idx="0">
                  <c:v>Ile de France</c:v>
                </c:pt>
                <c:pt idx="1">
                  <c:v>DOM TOM</c:v>
                </c:pt>
                <c:pt idx="2">
                  <c:v>Auvergne Rhone Alpes</c:v>
                </c:pt>
                <c:pt idx="3">
                  <c:v>PACA</c:v>
                </c:pt>
                <c:pt idx="4">
                  <c:v>Bourgogne Franche Comté</c:v>
                </c:pt>
                <c:pt idx="5">
                  <c:v>Pays de  Loire</c:v>
                </c:pt>
                <c:pt idx="6">
                  <c:v>Occitanie</c:v>
                </c:pt>
                <c:pt idx="7">
                  <c:v>Nvelle Aquitaine</c:v>
                </c:pt>
                <c:pt idx="8">
                  <c:v>Bretagne</c:v>
                </c:pt>
                <c:pt idx="9">
                  <c:v>Hauts de France</c:v>
                </c:pt>
                <c:pt idx="10">
                  <c:v>Grand Est</c:v>
                </c:pt>
                <c:pt idx="11">
                  <c:v>Normandie</c:v>
                </c:pt>
                <c:pt idx="12">
                  <c:v>Centre</c:v>
                </c:pt>
              </c:strCache>
            </c:strRef>
          </c:cat>
          <c:val>
            <c:numRef>
              <c:f>Feuil1!$B$2:$B$14</c:f>
              <c:numCache>
                <c:formatCode>General</c:formatCode>
                <c:ptCount val="13"/>
                <c:pt idx="0">
                  <c:v>17.2</c:v>
                </c:pt>
                <c:pt idx="1">
                  <c:v>13.3</c:v>
                </c:pt>
                <c:pt idx="2">
                  <c:v>10.1</c:v>
                </c:pt>
                <c:pt idx="3">
                  <c:v>9.8000000000000007</c:v>
                </c:pt>
                <c:pt idx="4">
                  <c:v>9.6</c:v>
                </c:pt>
                <c:pt idx="5">
                  <c:v>9.4</c:v>
                </c:pt>
                <c:pt idx="6">
                  <c:v>9.1</c:v>
                </c:pt>
                <c:pt idx="7">
                  <c:v>9</c:v>
                </c:pt>
                <c:pt idx="8">
                  <c:v>8</c:v>
                </c:pt>
                <c:pt idx="9">
                  <c:v>7.6</c:v>
                </c:pt>
                <c:pt idx="10">
                  <c:v>6.7</c:v>
                </c:pt>
                <c:pt idx="11">
                  <c:v>5.7</c:v>
                </c:pt>
                <c:pt idx="12">
                  <c:v>5.7</c:v>
                </c:pt>
              </c:numCache>
            </c:numRef>
          </c:val>
          <c:extLst>
            <c:ext xmlns:c16="http://schemas.microsoft.com/office/drawing/2014/chart" uri="{C3380CC4-5D6E-409C-BE32-E72D297353CC}">
              <c16:uniqueId val="{00000000-5C4A-406A-BB68-D6D687765905}"/>
            </c:ext>
          </c:extLst>
        </c:ser>
        <c:dLbls>
          <c:showLegendKey val="0"/>
          <c:showVal val="0"/>
          <c:showCatName val="0"/>
          <c:showSerName val="0"/>
          <c:showPercent val="0"/>
          <c:showBubbleSize val="0"/>
        </c:dLbls>
        <c:gapWidth val="150"/>
        <c:axId val="32628096"/>
        <c:axId val="37561472"/>
      </c:barChart>
      <c:catAx>
        <c:axId val="32628096"/>
        <c:scaling>
          <c:orientation val="minMax"/>
        </c:scaling>
        <c:delete val="0"/>
        <c:axPos val="b"/>
        <c:title>
          <c:tx>
            <c:rich>
              <a:bodyPr/>
              <a:lstStyle/>
              <a:p>
                <a:pPr>
                  <a:defRPr sz="2800"/>
                </a:pPr>
                <a:r>
                  <a:rPr lang="fr-FR" sz="2800" dirty="0"/>
                  <a:t>Densité en Infectiologues</a:t>
                </a:r>
                <a:r>
                  <a:rPr lang="fr-FR" sz="2800" baseline="0" dirty="0"/>
                  <a:t> qualifiés </a:t>
                </a:r>
              </a:p>
              <a:p>
                <a:pPr>
                  <a:defRPr sz="2800"/>
                </a:pPr>
                <a:r>
                  <a:rPr lang="fr-FR" sz="2800" baseline="0" dirty="0"/>
                  <a:t>par Région (/1000000 habitants)</a:t>
                </a:r>
                <a:endParaRPr lang="fr-FR" sz="2800" dirty="0"/>
              </a:p>
            </c:rich>
          </c:tx>
          <c:overlay val="0"/>
        </c:title>
        <c:numFmt formatCode="General" sourceLinked="0"/>
        <c:majorTickMark val="none"/>
        <c:minorTickMark val="none"/>
        <c:tickLblPos val="nextTo"/>
        <c:spPr>
          <a:ln>
            <a:noFill/>
          </a:ln>
        </c:spPr>
        <c:crossAx val="37561472"/>
        <c:crosses val="autoZero"/>
        <c:auto val="1"/>
        <c:lblAlgn val="ctr"/>
        <c:lblOffset val="100"/>
        <c:noMultiLvlLbl val="0"/>
      </c:catAx>
      <c:valAx>
        <c:axId val="37561472"/>
        <c:scaling>
          <c:orientation val="minMax"/>
        </c:scaling>
        <c:delete val="0"/>
        <c:axPos val="l"/>
        <c:numFmt formatCode="General" sourceLinked="1"/>
        <c:majorTickMark val="out"/>
        <c:minorTickMark val="none"/>
        <c:tickLblPos val="nextTo"/>
        <c:crossAx val="32628096"/>
        <c:crosses val="autoZero"/>
        <c:crossBetween val="between"/>
      </c:valAx>
    </c:plotArea>
    <c:plotVisOnly val="1"/>
    <c:dispBlanksAs val="gap"/>
    <c:showDLblsOverMax val="0"/>
  </c:chart>
  <c:txPr>
    <a:bodyPr/>
    <a:lstStyle/>
    <a:p>
      <a:pPr>
        <a:defRPr sz="1800"/>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[Données listing infectiologue revue avril2019.xlsx]Pyramide des ages sans doublon!Tableau croisé dynamique6</c:name>
    <c:fmtId val="10"/>
  </c:pivotSource>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US" sz="2800" b="1"/>
              <a:t>Pyramide des âges présumés</a:t>
            </a:r>
          </a:p>
          <a:p>
            <a:pPr>
              <a:defRPr sz="2800" b="1"/>
            </a:pPr>
            <a:r>
              <a:rPr lang="en-US" sz="2800" b="1"/>
              <a:t> par l'année de soutenance des thèses </a:t>
            </a:r>
          </a:p>
          <a:p>
            <a:pPr>
              <a:defRPr sz="2800" b="1"/>
            </a:pPr>
            <a:r>
              <a:rPr lang="en-US" sz="2800" b="1"/>
              <a:t>des Infectiologues en exercice en 2017</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pivotFmt>
      <c:pivotFmt>
        <c:idx val="1"/>
      </c:pivotFmt>
      <c:pivotFmt>
        <c:idx val="2"/>
        <c:spPr>
          <a:solidFill>
            <a:schemeClr val="accent1"/>
          </a:solidFill>
          <a:ln>
            <a:noFill/>
          </a:ln>
          <a:effectLst/>
        </c:spPr>
        <c:marker>
          <c:symbol val="circle"/>
          <c:size val="5"/>
          <c:spPr>
            <a:solidFill>
              <a:schemeClr val="accent1"/>
            </a:solidFill>
            <a:ln w="9525">
              <a:solidFill>
                <a:schemeClr val="accent1"/>
              </a:solidFill>
            </a:ln>
            <a:effectLst/>
          </c:spPr>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s>
    <c:plotArea>
      <c:layout/>
      <c:barChart>
        <c:barDir val="col"/>
        <c:grouping val="clustered"/>
        <c:varyColors val="0"/>
        <c:ser>
          <c:idx val="0"/>
          <c:order val="0"/>
          <c:tx>
            <c:strRef>
              <c:f>'Pyramide des ages sans doublon'!$D$5</c:f>
              <c:strCache>
                <c:ptCount val="1"/>
                <c:pt idx="0">
                  <c:v>Total</c:v>
                </c:pt>
              </c:strCache>
            </c:strRef>
          </c:tx>
          <c:spPr>
            <a:solidFill>
              <a:schemeClr val="accent1"/>
            </a:solidFill>
            <a:ln>
              <a:noFill/>
            </a:ln>
            <a:effectLst/>
          </c:spPr>
          <c:invertIfNegative val="0"/>
          <c:cat>
            <c:strRef>
              <c:f>'Pyramide des ages sans doublon'!$C$6:$C$44</c:f>
              <c:strCache>
                <c:ptCount val="38"/>
                <c:pt idx="0">
                  <c:v>71</c:v>
                </c:pt>
                <c:pt idx="1">
                  <c:v>69</c:v>
                </c:pt>
                <c:pt idx="2">
                  <c:v>67</c:v>
                </c:pt>
                <c:pt idx="3">
                  <c:v>66</c:v>
                </c:pt>
                <c:pt idx="4">
                  <c:v>65</c:v>
                </c:pt>
                <c:pt idx="5">
                  <c:v>64</c:v>
                </c:pt>
                <c:pt idx="6">
                  <c:v>63</c:v>
                </c:pt>
                <c:pt idx="7">
                  <c:v>62</c:v>
                </c:pt>
                <c:pt idx="8">
                  <c:v>61</c:v>
                </c:pt>
                <c:pt idx="9">
                  <c:v>60</c:v>
                </c:pt>
                <c:pt idx="10">
                  <c:v>59</c:v>
                </c:pt>
                <c:pt idx="11">
                  <c:v>58</c:v>
                </c:pt>
                <c:pt idx="12">
                  <c:v>57</c:v>
                </c:pt>
                <c:pt idx="13">
                  <c:v>56</c:v>
                </c:pt>
                <c:pt idx="14">
                  <c:v>55</c:v>
                </c:pt>
                <c:pt idx="15">
                  <c:v>54</c:v>
                </c:pt>
                <c:pt idx="16">
                  <c:v>53</c:v>
                </c:pt>
                <c:pt idx="17">
                  <c:v>52</c:v>
                </c:pt>
                <c:pt idx="18">
                  <c:v>51</c:v>
                </c:pt>
                <c:pt idx="19">
                  <c:v>50</c:v>
                </c:pt>
                <c:pt idx="20">
                  <c:v>49</c:v>
                </c:pt>
                <c:pt idx="21">
                  <c:v>48</c:v>
                </c:pt>
                <c:pt idx="22">
                  <c:v>47</c:v>
                </c:pt>
                <c:pt idx="23">
                  <c:v>46</c:v>
                </c:pt>
                <c:pt idx="24">
                  <c:v>45</c:v>
                </c:pt>
                <c:pt idx="25">
                  <c:v>43</c:v>
                </c:pt>
                <c:pt idx="26">
                  <c:v>42</c:v>
                </c:pt>
                <c:pt idx="27">
                  <c:v>41</c:v>
                </c:pt>
                <c:pt idx="28">
                  <c:v>40</c:v>
                </c:pt>
                <c:pt idx="29">
                  <c:v>39</c:v>
                </c:pt>
                <c:pt idx="30">
                  <c:v>38</c:v>
                </c:pt>
                <c:pt idx="31">
                  <c:v>37</c:v>
                </c:pt>
                <c:pt idx="32">
                  <c:v>36</c:v>
                </c:pt>
                <c:pt idx="33">
                  <c:v>35</c:v>
                </c:pt>
                <c:pt idx="34">
                  <c:v>34</c:v>
                </c:pt>
                <c:pt idx="35">
                  <c:v>33</c:v>
                </c:pt>
                <c:pt idx="36">
                  <c:v>32</c:v>
                </c:pt>
                <c:pt idx="37">
                  <c:v>31</c:v>
                </c:pt>
              </c:strCache>
            </c:strRef>
          </c:cat>
          <c:val>
            <c:numRef>
              <c:f>'Pyramide des ages sans doublon'!$D$6:$D$44</c:f>
              <c:numCache>
                <c:formatCode>General</c:formatCode>
                <c:ptCount val="38"/>
                <c:pt idx="0">
                  <c:v>2</c:v>
                </c:pt>
                <c:pt idx="1">
                  <c:v>1</c:v>
                </c:pt>
                <c:pt idx="2">
                  <c:v>1</c:v>
                </c:pt>
                <c:pt idx="3">
                  <c:v>2</c:v>
                </c:pt>
                <c:pt idx="4">
                  <c:v>1</c:v>
                </c:pt>
                <c:pt idx="5">
                  <c:v>1</c:v>
                </c:pt>
                <c:pt idx="6">
                  <c:v>4</c:v>
                </c:pt>
                <c:pt idx="7">
                  <c:v>9</c:v>
                </c:pt>
                <c:pt idx="8">
                  <c:v>3</c:v>
                </c:pt>
                <c:pt idx="9">
                  <c:v>12</c:v>
                </c:pt>
                <c:pt idx="10">
                  <c:v>8</c:v>
                </c:pt>
                <c:pt idx="11">
                  <c:v>14</c:v>
                </c:pt>
                <c:pt idx="12">
                  <c:v>4</c:v>
                </c:pt>
                <c:pt idx="13">
                  <c:v>11</c:v>
                </c:pt>
                <c:pt idx="14">
                  <c:v>12</c:v>
                </c:pt>
                <c:pt idx="15">
                  <c:v>12</c:v>
                </c:pt>
                <c:pt idx="16">
                  <c:v>14</c:v>
                </c:pt>
                <c:pt idx="17">
                  <c:v>14</c:v>
                </c:pt>
                <c:pt idx="18">
                  <c:v>6</c:v>
                </c:pt>
                <c:pt idx="19">
                  <c:v>11</c:v>
                </c:pt>
                <c:pt idx="20">
                  <c:v>12</c:v>
                </c:pt>
                <c:pt idx="21">
                  <c:v>14</c:v>
                </c:pt>
                <c:pt idx="22">
                  <c:v>8</c:v>
                </c:pt>
                <c:pt idx="23">
                  <c:v>15</c:v>
                </c:pt>
                <c:pt idx="24">
                  <c:v>9</c:v>
                </c:pt>
                <c:pt idx="25">
                  <c:v>12</c:v>
                </c:pt>
                <c:pt idx="26">
                  <c:v>14</c:v>
                </c:pt>
                <c:pt idx="27">
                  <c:v>11</c:v>
                </c:pt>
                <c:pt idx="28">
                  <c:v>13</c:v>
                </c:pt>
                <c:pt idx="29">
                  <c:v>15</c:v>
                </c:pt>
                <c:pt idx="30">
                  <c:v>16</c:v>
                </c:pt>
                <c:pt idx="31">
                  <c:v>16</c:v>
                </c:pt>
                <c:pt idx="32">
                  <c:v>24</c:v>
                </c:pt>
                <c:pt idx="33">
                  <c:v>20</c:v>
                </c:pt>
                <c:pt idx="34">
                  <c:v>17</c:v>
                </c:pt>
                <c:pt idx="35">
                  <c:v>8</c:v>
                </c:pt>
                <c:pt idx="36">
                  <c:v>9</c:v>
                </c:pt>
                <c:pt idx="37">
                  <c:v>8</c:v>
                </c:pt>
              </c:numCache>
            </c:numRef>
          </c:val>
          <c:extLst>
            <c:ext xmlns:c16="http://schemas.microsoft.com/office/drawing/2014/chart" uri="{C3380CC4-5D6E-409C-BE32-E72D297353CC}">
              <c16:uniqueId val="{00000000-F1C1-4C48-A6E7-7A660B2E10AF}"/>
            </c:ext>
          </c:extLst>
        </c:ser>
        <c:dLbls>
          <c:showLegendKey val="0"/>
          <c:showVal val="0"/>
          <c:showCatName val="0"/>
          <c:showSerName val="0"/>
          <c:showPercent val="0"/>
          <c:showBubbleSize val="0"/>
        </c:dLbls>
        <c:gapWidth val="117"/>
        <c:overlap val="-27"/>
        <c:axId val="99482624"/>
        <c:axId val="100733696"/>
      </c:barChart>
      <c:catAx>
        <c:axId val="99482624"/>
        <c:scaling>
          <c:orientation val="minMax"/>
        </c:scaling>
        <c:delete val="0"/>
        <c:axPos val="b"/>
        <c:title>
          <c:tx>
            <c:rich>
              <a:bodyPr rot="0" spcFirstLastPara="1" vertOverflow="ellipsis" vert="horz" wrap="square" anchor="ctr" anchorCtr="1"/>
              <a:lstStyle/>
              <a:p>
                <a:pPr>
                  <a:defRPr sz="2800" b="1" i="0" u="none" strike="noStrike" kern="1200" baseline="0">
                    <a:solidFill>
                      <a:schemeClr val="tx1">
                        <a:lumMod val="65000"/>
                        <a:lumOff val="35000"/>
                      </a:schemeClr>
                    </a:solidFill>
                    <a:latin typeface="+mn-lt"/>
                    <a:ea typeface="+mn-ea"/>
                    <a:cs typeface="+mn-cs"/>
                  </a:defRPr>
                </a:pPr>
                <a:r>
                  <a:rPr lang="en-US" b="1"/>
                  <a:t>Âge civil (en années)</a:t>
                </a:r>
                <a:endParaRPr lang="fr-FR" b="1"/>
              </a:p>
            </c:rich>
          </c:tx>
          <c:overlay val="0"/>
          <c:spPr>
            <a:noFill/>
            <a:ln>
              <a:noFill/>
            </a:ln>
            <a:effectLst/>
          </c:spPr>
          <c:txPr>
            <a:bodyPr rot="0" spcFirstLastPara="1" vertOverflow="ellipsis" vert="horz" wrap="square" anchor="ctr" anchorCtr="1"/>
            <a:lstStyle/>
            <a:p>
              <a:pPr>
                <a:defRPr sz="2800" b="1"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fr-FR"/>
          </a:p>
        </c:txPr>
        <c:crossAx val="100733696"/>
        <c:crosses val="autoZero"/>
        <c:auto val="1"/>
        <c:lblAlgn val="ctr"/>
        <c:lblOffset val="100"/>
        <c:tickLblSkip val="5"/>
        <c:tickMarkSkip val="5"/>
        <c:noMultiLvlLbl val="0"/>
      </c:catAx>
      <c:valAx>
        <c:axId val="100733696"/>
        <c:scaling>
          <c:orientation val="minMax"/>
        </c:scaling>
        <c:delete val="0"/>
        <c:axPos val="l"/>
        <c:title>
          <c:tx>
            <c:rich>
              <a:bodyPr rot="0" spcFirstLastPara="1" vertOverflow="ellipsis" wrap="square" anchor="ctr" anchorCtr="1"/>
              <a:lstStyle/>
              <a:p>
                <a:pPr>
                  <a:defRPr sz="2800" b="0" i="0" u="none" strike="noStrike" kern="1200" baseline="0">
                    <a:solidFill>
                      <a:schemeClr val="tx1">
                        <a:lumMod val="65000"/>
                        <a:lumOff val="35000"/>
                      </a:schemeClr>
                    </a:solidFill>
                    <a:latin typeface="+mn-lt"/>
                    <a:ea typeface="+mn-ea"/>
                    <a:cs typeface="+mn-cs"/>
                  </a:defRPr>
                </a:pPr>
                <a:r>
                  <a:rPr lang="fr-FR"/>
                  <a:t>(N=)</a:t>
                </a:r>
              </a:p>
            </c:rich>
          </c:tx>
          <c:overlay val="0"/>
          <c:spPr>
            <a:noFill/>
            <a:ln>
              <a:noFill/>
            </a:ln>
            <a:effectLst/>
          </c:spPr>
          <c:txPr>
            <a:bodyPr rot="0" spcFirstLastPara="1" vertOverflow="ellipsis"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99482624"/>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pPr>
      <a:endParaRPr lang="fr-FR"/>
    </a:p>
  </c:txPr>
  <c:externalData r:id="rId3">
    <c:autoUpdate val="0"/>
  </c:externalData>
  <c:extLst>
    <c:ext xmlns:c14="http://schemas.microsoft.com/office/drawing/2007/8/2/chart" uri="{781A3756-C4B2-4CAC-9D66-4F8BD8637D16}">
      <c14:pivotOptions>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US" sz="2800" b="1"/>
              <a:t>Pourcentage</a:t>
            </a:r>
            <a:r>
              <a:rPr lang="en-US" sz="2800" b="1" baseline="0"/>
              <a:t> de femmes par année de soutenance de thèse chez les infectiologues français en 2017</a:t>
            </a:r>
            <a:endParaRPr lang="en-US" sz="2800" b="1"/>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2"/>
          <c:order val="0"/>
          <c:tx>
            <c:strRef>
              <c:f>'sexe ratio'!$L$13</c:f>
              <c:strCache>
                <c:ptCount val="1"/>
                <c:pt idx="0">
                  <c:v>%femme</c:v>
                </c:pt>
              </c:strCache>
            </c:strRef>
          </c:tx>
          <c:spPr>
            <a:ln w="12700" cap="rnd">
              <a:solidFill>
                <a:schemeClr val="accent3"/>
              </a:solidFill>
              <a:round/>
            </a:ln>
            <a:effectLst/>
          </c:spPr>
          <c:marker>
            <c:symbol val="none"/>
          </c:marker>
          <c:trendline>
            <c:spPr>
              <a:ln w="57150" cap="rnd">
                <a:solidFill>
                  <a:srgbClr val="FF0000"/>
                </a:solidFill>
                <a:prstDash val="sysDot"/>
              </a:ln>
              <a:effectLst/>
            </c:spPr>
            <c:trendlineType val="linear"/>
            <c:dispRSqr val="0"/>
            <c:dispEq val="0"/>
          </c:trendline>
          <c:cat>
            <c:numRef>
              <c:f>'sexe ratio'!$G$14:$G$56</c:f>
              <c:numCache>
                <c:formatCode>General</c:formatCode>
                <c:ptCount val="43"/>
                <c:pt idx="0">
                  <c:v>1973</c:v>
                </c:pt>
                <c:pt idx="1">
                  <c:v>1975</c:v>
                </c:pt>
                <c:pt idx="2">
                  <c:v>1976</c:v>
                </c:pt>
                <c:pt idx="3">
                  <c:v>1977</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numCache>
            </c:numRef>
          </c:cat>
          <c:val>
            <c:numRef>
              <c:f>'sexe ratio'!$L$14:$L$56</c:f>
              <c:numCache>
                <c:formatCode>General</c:formatCode>
                <c:ptCount val="43"/>
                <c:pt idx="11" formatCode="0%">
                  <c:v>0.55555555555555558</c:v>
                </c:pt>
                <c:pt idx="12" formatCode="0%">
                  <c:v>0</c:v>
                </c:pt>
                <c:pt idx="13" formatCode="0%">
                  <c:v>0.45454545454545453</c:v>
                </c:pt>
                <c:pt idx="14" formatCode="0%">
                  <c:v>0.42857142857142855</c:v>
                </c:pt>
                <c:pt idx="15" formatCode="0%">
                  <c:v>0.14285714285714285</c:v>
                </c:pt>
                <c:pt idx="16" formatCode="0%">
                  <c:v>0.25</c:v>
                </c:pt>
                <c:pt idx="17" formatCode="0%">
                  <c:v>0.2</c:v>
                </c:pt>
                <c:pt idx="18" formatCode="0%">
                  <c:v>0.41666666666666669</c:v>
                </c:pt>
                <c:pt idx="19" formatCode="0%">
                  <c:v>0.66666666666666663</c:v>
                </c:pt>
                <c:pt idx="20" formatCode="0%">
                  <c:v>0.2857142857142857</c:v>
                </c:pt>
                <c:pt idx="21" formatCode="0%">
                  <c:v>0.21428571428571427</c:v>
                </c:pt>
                <c:pt idx="22" formatCode="0%">
                  <c:v>0.4</c:v>
                </c:pt>
                <c:pt idx="23" formatCode="0%">
                  <c:v>0.2</c:v>
                </c:pt>
                <c:pt idx="24" formatCode="0%">
                  <c:v>0.75</c:v>
                </c:pt>
                <c:pt idx="25" formatCode="0%">
                  <c:v>0.35714285714285715</c:v>
                </c:pt>
                <c:pt idx="26" formatCode="0%">
                  <c:v>0.75</c:v>
                </c:pt>
                <c:pt idx="27" formatCode="0%">
                  <c:v>0.7142857142857143</c:v>
                </c:pt>
                <c:pt idx="28" formatCode="0%">
                  <c:v>0.44444444444444442</c:v>
                </c:pt>
                <c:pt idx="29" formatCode="0%">
                  <c:v>0.5</c:v>
                </c:pt>
                <c:pt idx="30" formatCode="0%">
                  <c:v>0.7142857142857143</c:v>
                </c:pt>
                <c:pt idx="31" formatCode="0%">
                  <c:v>0.5</c:v>
                </c:pt>
                <c:pt idx="32" formatCode="0%">
                  <c:v>0.25</c:v>
                </c:pt>
                <c:pt idx="33" formatCode="0%">
                  <c:v>0.61538461538461542</c:v>
                </c:pt>
                <c:pt idx="34" formatCode="0%">
                  <c:v>0.53333333333333333</c:v>
                </c:pt>
                <c:pt idx="35" formatCode="0%">
                  <c:v>0.53846153846153844</c:v>
                </c:pt>
                <c:pt idx="36" formatCode="0%">
                  <c:v>0.6470588235294118</c:v>
                </c:pt>
                <c:pt idx="37" formatCode="0%">
                  <c:v>0.77777777777777779</c:v>
                </c:pt>
                <c:pt idx="38" formatCode="0%">
                  <c:v>0.66666666666666663</c:v>
                </c:pt>
                <c:pt idx="39" formatCode="0%">
                  <c:v>0.66666666666666663</c:v>
                </c:pt>
                <c:pt idx="40" formatCode="0%">
                  <c:v>0.53846153846153844</c:v>
                </c:pt>
                <c:pt idx="41" formatCode="0%">
                  <c:v>0.44444444444444442</c:v>
                </c:pt>
              </c:numCache>
            </c:numRef>
          </c:val>
          <c:smooth val="0"/>
          <c:extLst>
            <c:ext xmlns:c16="http://schemas.microsoft.com/office/drawing/2014/chart" uri="{C3380CC4-5D6E-409C-BE32-E72D297353CC}">
              <c16:uniqueId val="{00000001-6A05-4767-93C3-E9B4D9F2A08B}"/>
            </c:ext>
          </c:extLst>
        </c:ser>
        <c:dLbls>
          <c:showLegendKey val="0"/>
          <c:showVal val="0"/>
          <c:showCatName val="0"/>
          <c:showSerName val="0"/>
          <c:showPercent val="0"/>
          <c:showBubbleSize val="0"/>
        </c:dLbls>
        <c:smooth val="0"/>
        <c:axId val="100915456"/>
        <c:axId val="100921344"/>
      </c:lineChart>
      <c:catAx>
        <c:axId val="100915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fr-FR"/>
          </a:p>
        </c:txPr>
        <c:crossAx val="100921344"/>
        <c:crosses val="autoZero"/>
        <c:auto val="0"/>
        <c:lblAlgn val="ctr"/>
        <c:lblOffset val="100"/>
        <c:tickMarkSkip val="10"/>
        <c:noMultiLvlLbl val="0"/>
      </c:catAx>
      <c:valAx>
        <c:axId val="100921344"/>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fr-FR"/>
          </a:p>
        </c:txPr>
        <c:crossAx val="100915456"/>
        <c:crossesAt val="1"/>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482420"/>
            <a:ext cx="27539395" cy="15917333"/>
          </a:xfrm>
        </p:spPr>
        <p:txBody>
          <a:bodyPr anchor="b"/>
          <a:lstStyle>
            <a:lvl1pPr algn="ctr">
              <a:defRPr sz="21259"/>
            </a:lvl1pPr>
          </a:lstStyle>
          <a:p>
            <a:r>
              <a:rPr lang="fr-FR"/>
              <a:t>Modifiez le style du titre</a:t>
            </a:r>
            <a:endParaRPr lang="en-US" dirty="0"/>
          </a:p>
        </p:txBody>
      </p:sp>
      <p:sp>
        <p:nvSpPr>
          <p:cNvPr id="3" name="Subtitle 2"/>
          <p:cNvSpPr>
            <a:spLocks noGrp="1"/>
          </p:cNvSpPr>
          <p:nvPr>
            <p:ph type="subTitle" idx="1"/>
          </p:nvPr>
        </p:nvSpPr>
        <p:spPr>
          <a:xfrm>
            <a:off x="4049911" y="24013587"/>
            <a:ext cx="24299466" cy="11038413"/>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5F307BA-4AE2-4802-B89F-C42F9FFF5B18}" type="datetimeFigureOut">
              <a:rPr lang="fr-FR" smtClean="0"/>
              <a:t>15/04/2019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375988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5F307BA-4AE2-4802-B89F-C42F9FFF5B18}" type="datetimeFigureOut">
              <a:rPr lang="fr-FR" smtClean="0"/>
              <a:t>15/04/2019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539038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434167"/>
            <a:ext cx="6986096" cy="3874558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27453" y="2434167"/>
            <a:ext cx="20553298" cy="3874558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5F307BA-4AE2-4802-B89F-C42F9FFF5B18}" type="datetimeFigureOut">
              <a:rPr lang="fr-FR" smtClean="0"/>
              <a:t>15/04/2019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24960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5F307BA-4AE2-4802-B89F-C42F9FFF5B18}" type="datetimeFigureOut">
              <a:rPr lang="fr-FR" smtClean="0"/>
              <a:t>15/04/2019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2531725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210578" y="11398263"/>
            <a:ext cx="27944386" cy="19018247"/>
          </a:xfrm>
        </p:spPr>
        <p:txBody>
          <a:bodyPr anchor="b"/>
          <a:lstStyle>
            <a:lvl1pPr>
              <a:defRPr sz="21259"/>
            </a:lvl1pPr>
          </a:lstStyle>
          <a:p>
            <a:r>
              <a:rPr lang="fr-FR"/>
              <a:t>Modifiez le style du titre</a:t>
            </a:r>
            <a:endParaRPr lang="en-US" dirty="0"/>
          </a:p>
        </p:txBody>
      </p:sp>
      <p:sp>
        <p:nvSpPr>
          <p:cNvPr id="3" name="Text Placeholder 2"/>
          <p:cNvSpPr>
            <a:spLocks noGrp="1"/>
          </p:cNvSpPr>
          <p:nvPr>
            <p:ph type="body" idx="1"/>
          </p:nvPr>
        </p:nvSpPr>
        <p:spPr>
          <a:xfrm>
            <a:off x="2210578" y="30596430"/>
            <a:ext cx="27944386" cy="10001247"/>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5F307BA-4AE2-4802-B89F-C42F9FFF5B18}" type="datetimeFigureOut">
              <a:rPr lang="fr-FR" smtClean="0"/>
              <a:t>15/04/2019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1796248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227451" y="12170833"/>
            <a:ext cx="13769697" cy="290089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6402140" y="12170833"/>
            <a:ext cx="13769697" cy="290089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5F307BA-4AE2-4802-B89F-C42F9FFF5B18}" type="datetimeFigureOut">
              <a:rPr lang="fr-FR" smtClean="0"/>
              <a:t>15/04/2019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1943278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434177"/>
            <a:ext cx="27944386" cy="8837087"/>
          </a:xfrm>
        </p:spPr>
        <p:txBody>
          <a:bodyPr/>
          <a:lstStyle/>
          <a:p>
            <a:r>
              <a:rPr lang="fr-FR"/>
              <a:t>Modifiez le style du titre</a:t>
            </a:r>
            <a:endParaRPr lang="en-US" dirty="0"/>
          </a:p>
        </p:txBody>
      </p:sp>
      <p:sp>
        <p:nvSpPr>
          <p:cNvPr id="3" name="Text Placeholder 2"/>
          <p:cNvSpPr>
            <a:spLocks noGrp="1"/>
          </p:cNvSpPr>
          <p:nvPr>
            <p:ph type="body" idx="1"/>
          </p:nvPr>
        </p:nvSpPr>
        <p:spPr>
          <a:xfrm>
            <a:off x="2231675" y="11207753"/>
            <a:ext cx="13706415" cy="5492747"/>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fr-FR"/>
              <a:t>Cliquez pour modifier les styles du texte du masque</a:t>
            </a:r>
          </a:p>
        </p:txBody>
      </p:sp>
      <p:sp>
        <p:nvSpPr>
          <p:cNvPr id="4" name="Content Placeholder 3"/>
          <p:cNvSpPr>
            <a:spLocks noGrp="1"/>
          </p:cNvSpPr>
          <p:nvPr>
            <p:ph sz="half" idx="2"/>
          </p:nvPr>
        </p:nvSpPr>
        <p:spPr>
          <a:xfrm>
            <a:off x="2231675" y="16700500"/>
            <a:ext cx="13706415" cy="245639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6402142" y="11207753"/>
            <a:ext cx="13773917" cy="5492747"/>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fr-FR"/>
              <a:t>Cliquez pour modifier les styles du texte du masque</a:t>
            </a:r>
          </a:p>
        </p:txBody>
      </p:sp>
      <p:sp>
        <p:nvSpPr>
          <p:cNvPr id="6" name="Content Placeholder 5"/>
          <p:cNvSpPr>
            <a:spLocks noGrp="1"/>
          </p:cNvSpPr>
          <p:nvPr>
            <p:ph sz="quarter" idx="4"/>
          </p:nvPr>
        </p:nvSpPr>
        <p:spPr>
          <a:xfrm>
            <a:off x="16402142" y="16700500"/>
            <a:ext cx="13773917" cy="245639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5F307BA-4AE2-4802-B89F-C42F9FFF5B18}" type="datetimeFigureOut">
              <a:rPr lang="fr-FR" smtClean="0"/>
              <a:t>15/04/2019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4119350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5F307BA-4AE2-4802-B89F-C42F9FFF5B18}" type="datetimeFigureOut">
              <a:rPr lang="fr-FR" smtClean="0"/>
              <a:t>15/04/2019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208486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307BA-4AE2-4802-B89F-C42F9FFF5B18}" type="datetimeFigureOut">
              <a:rPr lang="fr-FR" smtClean="0"/>
              <a:t>15/04/2019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3481888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231671" y="3048000"/>
            <a:ext cx="10449614" cy="10668000"/>
          </a:xfrm>
        </p:spPr>
        <p:txBody>
          <a:bodyPr anchor="b"/>
          <a:lstStyle>
            <a:lvl1pPr>
              <a:defRPr sz="11338"/>
            </a:lvl1pPr>
          </a:lstStyle>
          <a:p>
            <a:r>
              <a:rPr lang="fr-FR"/>
              <a:t>Modifiez le style du titre</a:t>
            </a:r>
            <a:endParaRPr lang="en-US" dirty="0"/>
          </a:p>
        </p:txBody>
      </p:sp>
      <p:sp>
        <p:nvSpPr>
          <p:cNvPr id="3" name="Content Placeholder 2"/>
          <p:cNvSpPr>
            <a:spLocks noGrp="1"/>
          </p:cNvSpPr>
          <p:nvPr>
            <p:ph idx="1"/>
          </p:nvPr>
        </p:nvSpPr>
        <p:spPr>
          <a:xfrm>
            <a:off x="13773917" y="6582844"/>
            <a:ext cx="16402140" cy="3249083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231671" y="13716000"/>
            <a:ext cx="10449614" cy="25410587"/>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5F307BA-4AE2-4802-B89F-C42F9FFF5B18}" type="datetimeFigureOut">
              <a:rPr lang="fr-FR" smtClean="0"/>
              <a:t>15/04/2019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90590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231671" y="3048000"/>
            <a:ext cx="10449614" cy="10668000"/>
          </a:xfrm>
        </p:spPr>
        <p:txBody>
          <a:bodyPr anchor="b"/>
          <a:lstStyle>
            <a:lvl1pPr>
              <a:defRPr sz="11338"/>
            </a:lvl1pPr>
          </a:lstStyle>
          <a:p>
            <a:r>
              <a:rPr lang="fr-FR"/>
              <a:t>Modifiez le style du titre</a:t>
            </a:r>
            <a:endParaRPr lang="en-US" dirty="0"/>
          </a:p>
        </p:txBody>
      </p:sp>
      <p:sp>
        <p:nvSpPr>
          <p:cNvPr id="3" name="Picture Placeholder 2"/>
          <p:cNvSpPr>
            <a:spLocks noGrp="1" noChangeAspect="1"/>
          </p:cNvSpPr>
          <p:nvPr>
            <p:ph type="pic" idx="1"/>
          </p:nvPr>
        </p:nvSpPr>
        <p:spPr>
          <a:xfrm>
            <a:off x="13773917" y="6582844"/>
            <a:ext cx="16402140" cy="3249083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fr-FR"/>
              <a:t>Cliquez sur l'icône pour ajouter une image</a:t>
            </a:r>
            <a:endParaRPr lang="en-US" dirty="0"/>
          </a:p>
        </p:txBody>
      </p:sp>
      <p:sp>
        <p:nvSpPr>
          <p:cNvPr id="4" name="Text Placeholder 3"/>
          <p:cNvSpPr>
            <a:spLocks noGrp="1"/>
          </p:cNvSpPr>
          <p:nvPr>
            <p:ph type="body" sz="half" idx="2"/>
          </p:nvPr>
        </p:nvSpPr>
        <p:spPr>
          <a:xfrm>
            <a:off x="2231671" y="13716000"/>
            <a:ext cx="10449614" cy="25410587"/>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5F307BA-4AE2-4802-B89F-C42F9FFF5B18}" type="datetimeFigureOut">
              <a:rPr lang="fr-FR" smtClean="0"/>
              <a:t>15/04/2019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B7DAC6-F127-49F0-8C4A-C3464A4A1F03}" type="slidenum">
              <a:rPr lang="fr-FR" smtClean="0"/>
              <a:t>‹N°›</a:t>
            </a:fld>
            <a:endParaRPr lang="fr-FR"/>
          </a:p>
        </p:txBody>
      </p:sp>
    </p:spTree>
    <p:extLst>
      <p:ext uri="{BB962C8B-B14F-4D97-AF65-F5344CB8AC3E}">
        <p14:creationId xmlns:p14="http://schemas.microsoft.com/office/powerpoint/2010/main" val="3038719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434177"/>
            <a:ext cx="27944386" cy="883708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27451" y="12170833"/>
            <a:ext cx="27944386" cy="2900892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227451" y="42375677"/>
            <a:ext cx="7289840" cy="2434167"/>
          </a:xfrm>
          <a:prstGeom prst="rect">
            <a:avLst/>
          </a:prstGeom>
        </p:spPr>
        <p:txBody>
          <a:bodyPr vert="horz" lIns="91440" tIns="45720" rIns="91440" bIns="45720" rtlCol="0" anchor="ctr"/>
          <a:lstStyle>
            <a:lvl1pPr algn="l">
              <a:defRPr sz="4252">
                <a:solidFill>
                  <a:schemeClr val="tx1">
                    <a:tint val="75000"/>
                  </a:schemeClr>
                </a:solidFill>
              </a:defRPr>
            </a:lvl1pPr>
          </a:lstStyle>
          <a:p>
            <a:fld id="{95F307BA-4AE2-4802-B89F-C42F9FFF5B18}" type="datetimeFigureOut">
              <a:rPr lang="fr-FR" smtClean="0"/>
              <a:t>15/04/2019</a:t>
            </a:fld>
            <a:endParaRPr lang="fr-FR"/>
          </a:p>
        </p:txBody>
      </p:sp>
      <p:sp>
        <p:nvSpPr>
          <p:cNvPr id="5" name="Footer Placeholder 4"/>
          <p:cNvSpPr>
            <a:spLocks noGrp="1"/>
          </p:cNvSpPr>
          <p:nvPr>
            <p:ph type="ftr" sz="quarter" idx="3"/>
          </p:nvPr>
        </p:nvSpPr>
        <p:spPr>
          <a:xfrm>
            <a:off x="10732264" y="42375677"/>
            <a:ext cx="10934760" cy="2434167"/>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22881997" y="42375677"/>
            <a:ext cx="7289840" cy="2434167"/>
          </a:xfrm>
          <a:prstGeom prst="rect">
            <a:avLst/>
          </a:prstGeom>
        </p:spPr>
        <p:txBody>
          <a:bodyPr vert="horz" lIns="91440" tIns="45720" rIns="91440" bIns="45720" rtlCol="0" anchor="ctr"/>
          <a:lstStyle>
            <a:lvl1pPr algn="r">
              <a:defRPr sz="4252">
                <a:solidFill>
                  <a:schemeClr val="tx1">
                    <a:tint val="75000"/>
                  </a:schemeClr>
                </a:solidFill>
              </a:defRPr>
            </a:lvl1pPr>
          </a:lstStyle>
          <a:p>
            <a:fld id="{B6B7DAC6-F127-49F0-8C4A-C3464A4A1F03}" type="slidenum">
              <a:rPr lang="fr-FR" smtClean="0"/>
              <a:t>‹N°›</a:t>
            </a:fld>
            <a:endParaRPr lang="fr-FR"/>
          </a:p>
        </p:txBody>
      </p:sp>
    </p:spTree>
    <p:extLst>
      <p:ext uri="{BB962C8B-B14F-4D97-AF65-F5344CB8AC3E}">
        <p14:creationId xmlns:p14="http://schemas.microsoft.com/office/powerpoint/2010/main" val="13765404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hyperlink" Target="http://www.biusante.parisdescartes.fr/chercher/theses/medecine.php" TargetMode="External"/><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png"/><Relationship Id="rId10" Type="http://schemas.openxmlformats.org/officeDocument/2006/relationships/chart" Target="../charts/chart3.xml"/><Relationship Id="rId4" Type="http://schemas.openxmlformats.org/officeDocument/2006/relationships/image" Target="../media/image2.png"/><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2783E939-6423-4086-9841-1C7301351C89}"/>
              </a:ext>
            </a:extLst>
          </p:cNvPr>
          <p:cNvSpPr>
            <a:spLocks noChangeArrowheads="1"/>
          </p:cNvSpPr>
          <p:nvPr/>
        </p:nvSpPr>
        <p:spPr bwMode="auto">
          <a:xfrm>
            <a:off x="6675120" y="472872"/>
            <a:ext cx="23834884" cy="6232475"/>
          </a:xfrm>
          <a:prstGeom prst="rect">
            <a:avLst/>
          </a:prstGeom>
          <a:noFill/>
          <a:ln w="9525">
            <a:noFill/>
            <a:miter lim="800000"/>
            <a:headEnd/>
            <a:tailEnd/>
          </a:ln>
        </p:spPr>
        <p:txBody>
          <a:bodyPr wrap="square" anchor="ctr">
            <a:spAutoFit/>
          </a:bodyPr>
          <a:lstStyle/>
          <a:p>
            <a:pPr algn="ctr" defTabSz="914400" eaLnBrk="0" hangingPunct="0"/>
            <a:r>
              <a:rPr lang="fr-FR" sz="8500" b="1" dirty="0">
                <a:solidFill>
                  <a:schemeClr val="accent1">
                    <a:lumMod val="50000"/>
                  </a:schemeClr>
                </a:solidFill>
              </a:rPr>
              <a:t>Enquête 2018 sur la démographie des infectiologues cliniciens en France </a:t>
            </a:r>
            <a:endParaRPr lang="fr-FR" sz="4400" b="1" dirty="0">
              <a:solidFill>
                <a:schemeClr val="accent1">
                  <a:lumMod val="50000"/>
                </a:schemeClr>
              </a:solidFill>
            </a:endParaRPr>
          </a:p>
          <a:p>
            <a:pPr algn="ctr" defTabSz="914400" eaLnBrk="0" hangingPunct="0"/>
            <a:endParaRPr lang="fr-FR" sz="8500" b="1" dirty="0">
              <a:solidFill>
                <a:schemeClr val="accent1">
                  <a:lumMod val="50000"/>
                </a:schemeClr>
              </a:solidFill>
            </a:endParaRPr>
          </a:p>
          <a:p>
            <a:pPr defTabSz="914400" eaLnBrk="0" hangingPunct="0"/>
            <a:r>
              <a:rPr lang="fr-FR" sz="4800" dirty="0">
                <a:solidFill>
                  <a:schemeClr val="accent1">
                    <a:lumMod val="50000"/>
                  </a:schemeClr>
                </a:solidFill>
                <a:effectLst>
                  <a:outerShdw blurRad="38100" dist="38100" dir="2700000" algn="tl">
                    <a:srgbClr val="000000"/>
                  </a:outerShdw>
                </a:effectLst>
                <a:latin typeface="Calibri" pitchFamily="34" charset="0"/>
                <a:ea typeface="Calibri" pitchFamily="34" charset="0"/>
                <a:cs typeface="Times New Roman" pitchFamily="18" charset="0"/>
              </a:rPr>
              <a:t>F Bénézit</a:t>
            </a:r>
            <a:r>
              <a:rPr lang="fr-FR" sz="4800" baseline="30000" dirty="0">
                <a:solidFill>
                  <a:schemeClr val="accent1">
                    <a:lumMod val="50000"/>
                  </a:schemeClr>
                </a:solidFill>
                <a:effectLst>
                  <a:outerShdw blurRad="38100" dist="38100" dir="2700000" algn="tl">
                    <a:srgbClr val="000000"/>
                  </a:outerShdw>
                </a:effectLst>
                <a:latin typeface="Calibri" pitchFamily="34" charset="0"/>
                <a:ea typeface="Calibri" pitchFamily="34" charset="0"/>
                <a:cs typeface="Times New Roman" pitchFamily="18" charset="0"/>
              </a:rPr>
              <a:t>1</a:t>
            </a:r>
            <a:r>
              <a:rPr lang="fr-FR" sz="4800" dirty="0">
                <a:solidFill>
                  <a:schemeClr val="accent1">
                    <a:lumMod val="50000"/>
                  </a:schemeClr>
                </a:solidFill>
                <a:effectLst>
                  <a:outerShdw blurRad="38100" dist="38100" dir="2700000" algn="tl">
                    <a:srgbClr val="000000"/>
                  </a:outerShdw>
                </a:effectLst>
                <a:latin typeface="Calibri" pitchFamily="34" charset="0"/>
                <a:ea typeface="Calibri" pitchFamily="34" charset="0"/>
                <a:cs typeface="Times New Roman" pitchFamily="18" charset="0"/>
              </a:rPr>
              <a:t>, D Salmon</a:t>
            </a:r>
            <a:r>
              <a:rPr lang="fr-FR" sz="4800" baseline="30000" dirty="0">
                <a:solidFill>
                  <a:schemeClr val="accent1">
                    <a:lumMod val="50000"/>
                  </a:schemeClr>
                </a:solidFill>
                <a:effectLst>
                  <a:outerShdw blurRad="38100" dist="38100" dir="2700000" algn="tl">
                    <a:srgbClr val="000000"/>
                  </a:outerShdw>
                </a:effectLst>
                <a:latin typeface="Calibri" pitchFamily="34" charset="0"/>
                <a:ea typeface="Calibri" pitchFamily="34" charset="0"/>
                <a:cs typeface="Times New Roman" pitchFamily="18" charset="0"/>
              </a:rPr>
              <a:t>1</a:t>
            </a:r>
            <a:r>
              <a:rPr lang="fr-FR" sz="4800" dirty="0">
                <a:solidFill>
                  <a:schemeClr val="accent1">
                    <a:lumMod val="50000"/>
                  </a:schemeClr>
                </a:solidFill>
                <a:effectLst>
                  <a:outerShdw blurRad="38100" dist="38100" dir="2700000" algn="tl">
                    <a:srgbClr val="000000"/>
                  </a:outerShdw>
                </a:effectLst>
                <a:latin typeface="Calibri" pitchFamily="34" charset="0"/>
                <a:ea typeface="Calibri" pitchFamily="34" charset="0"/>
                <a:cs typeface="Times New Roman" pitchFamily="18" charset="0"/>
              </a:rPr>
              <a:t>, H Aumaître</a:t>
            </a:r>
            <a:r>
              <a:rPr lang="fr-FR" sz="4800" baseline="30000" dirty="0">
                <a:solidFill>
                  <a:schemeClr val="accent1">
                    <a:lumMod val="50000"/>
                  </a:schemeClr>
                </a:solidFill>
                <a:effectLst>
                  <a:outerShdw blurRad="38100" dist="38100" dir="2700000" algn="tl">
                    <a:srgbClr val="000000"/>
                  </a:outerShdw>
                </a:effectLst>
                <a:latin typeface="Calibri" pitchFamily="34" charset="0"/>
                <a:ea typeface="Calibri" pitchFamily="34" charset="0"/>
                <a:cs typeface="Times New Roman" pitchFamily="18" charset="0"/>
              </a:rPr>
              <a:t>1</a:t>
            </a:r>
          </a:p>
          <a:p>
            <a:pPr defTabSz="914400" eaLnBrk="0" hangingPunct="0"/>
            <a:r>
              <a:rPr lang="fr-FR" sz="4800" dirty="0">
                <a:solidFill>
                  <a:schemeClr val="accent1">
                    <a:lumMod val="50000"/>
                  </a:schemeClr>
                </a:solidFill>
                <a:effectLst>
                  <a:outerShdw blurRad="38100" dist="38100" dir="2700000" algn="tl">
                    <a:srgbClr val="000000"/>
                  </a:outerShdw>
                </a:effectLst>
                <a:latin typeface="Calibri" pitchFamily="34" charset="0"/>
                <a:ea typeface="Calibri" pitchFamily="34" charset="0"/>
                <a:cs typeface="Times New Roman" pitchFamily="18" charset="0"/>
              </a:rPr>
              <a:t>1 : Membres du bureau du Syndicat National des Médecins Infectiologues</a:t>
            </a:r>
          </a:p>
          <a:p>
            <a:pPr defTabSz="914400" eaLnBrk="0" hangingPunct="0"/>
            <a:r>
              <a:rPr lang="fr-FR" sz="4800" dirty="0">
                <a:solidFill>
                  <a:schemeClr val="accent1">
                    <a:lumMod val="50000"/>
                  </a:schemeClr>
                </a:solidFill>
                <a:effectLst>
                  <a:outerShdw blurRad="38100" dist="38100" dir="2700000" algn="tl">
                    <a:srgbClr val="000000"/>
                  </a:outerShdw>
                </a:effectLst>
                <a:latin typeface="Calibri" pitchFamily="34" charset="0"/>
                <a:ea typeface="Calibri" pitchFamily="34" charset="0"/>
                <a:cs typeface="Times New Roman" pitchFamily="18" charset="0"/>
              </a:rPr>
              <a:t>Mail : francois.benezit@chu-rennes.fr</a:t>
            </a:r>
          </a:p>
        </p:txBody>
      </p:sp>
      <p:pic>
        <p:nvPicPr>
          <p:cNvPr id="5" name="Image 1">
            <a:extLst>
              <a:ext uri="{FF2B5EF4-FFF2-40B4-BE49-F238E27FC236}">
                <a16:creationId xmlns:a16="http://schemas.microsoft.com/office/drawing/2014/main" id="{C5C5483A-FFC5-41BE-AEED-F43491925936}"/>
              </a:ext>
            </a:extLst>
          </p:cNvPr>
          <p:cNvPicPr>
            <a:picLocks noChangeAspect="1" noChangeArrowheads="1"/>
          </p:cNvPicPr>
          <p:nvPr/>
        </p:nvPicPr>
        <p:blipFill>
          <a:blip r:embed="rId2" cstate="print">
            <a:lum bright="-8000"/>
          </a:blip>
          <a:srcRect/>
          <a:stretch>
            <a:fillRect/>
          </a:stretch>
        </p:blipFill>
        <p:spPr bwMode="auto">
          <a:xfrm>
            <a:off x="858072" y="773034"/>
            <a:ext cx="5207447" cy="5170566"/>
          </a:xfrm>
          <a:prstGeom prst="rect">
            <a:avLst/>
          </a:prstGeom>
          <a:noFill/>
          <a:ln w="9525">
            <a:noFill/>
            <a:miter lim="800000"/>
            <a:headEnd/>
            <a:tailEnd/>
          </a:ln>
        </p:spPr>
      </p:pic>
      <p:sp>
        <p:nvSpPr>
          <p:cNvPr id="6" name="Rectangle 5">
            <a:extLst>
              <a:ext uri="{FF2B5EF4-FFF2-40B4-BE49-F238E27FC236}">
                <a16:creationId xmlns:a16="http://schemas.microsoft.com/office/drawing/2014/main" id="{D42AE086-52C1-4059-9659-48DD2BFF644F}"/>
              </a:ext>
            </a:extLst>
          </p:cNvPr>
          <p:cNvSpPr/>
          <p:nvPr/>
        </p:nvSpPr>
        <p:spPr>
          <a:xfrm>
            <a:off x="1359907" y="7755165"/>
            <a:ext cx="29444156" cy="3810000"/>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r>
              <a:rPr lang="fr-FR" sz="8500" b="1" u="sng" dirty="0">
                <a:solidFill>
                  <a:schemeClr val="accent1">
                    <a:lumMod val="50000"/>
                  </a:schemeClr>
                </a:solidFill>
              </a:rPr>
              <a:t>Contexte : </a:t>
            </a:r>
            <a:r>
              <a:rPr lang="fr-FR" sz="8500" dirty="0">
                <a:solidFill>
                  <a:schemeClr val="accent1">
                    <a:lumMod val="50000"/>
                  </a:schemeClr>
                </a:solidFill>
              </a:rPr>
              <a:t> </a:t>
            </a:r>
            <a:r>
              <a:rPr lang="fr-FR" sz="4800" b="1" dirty="0">
                <a:solidFill>
                  <a:schemeClr val="accent1">
                    <a:lumMod val="50000"/>
                  </a:schemeClr>
                </a:solidFill>
              </a:rPr>
              <a:t>La création du DES de Maladies Infectieuses et Tropicales en 2017 a enclenché une réforme en profondeur du métier avec la nécessité de définir les compétences d’un infectiologue et son rôle dans le système de soin. Désormais, environ cinquante nouveaux infectiologues seront formés par an sans compter le recrutement via les qualifications ordinales. Quel impact auront ses nouveaux infectiologues sur la démographie de notre spécialité?</a:t>
            </a:r>
            <a:endParaRPr lang="fr-FR" sz="4400" b="1" u="sng" dirty="0">
              <a:solidFill>
                <a:schemeClr val="accent1">
                  <a:lumMod val="50000"/>
                </a:schemeClr>
              </a:solidFill>
            </a:endParaRPr>
          </a:p>
        </p:txBody>
      </p:sp>
      <p:sp>
        <p:nvSpPr>
          <p:cNvPr id="7" name="Rectangle 6">
            <a:extLst>
              <a:ext uri="{FF2B5EF4-FFF2-40B4-BE49-F238E27FC236}">
                <a16:creationId xmlns:a16="http://schemas.microsoft.com/office/drawing/2014/main" id="{1E14D991-FF84-4BFC-BDBF-DF6018F218AA}"/>
              </a:ext>
            </a:extLst>
          </p:cNvPr>
          <p:cNvSpPr/>
          <p:nvPr/>
        </p:nvSpPr>
        <p:spPr>
          <a:xfrm>
            <a:off x="1359907" y="11779466"/>
            <a:ext cx="29444156" cy="8276373"/>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r>
              <a:rPr lang="fr-FR" sz="8500" b="1" u="sng" dirty="0">
                <a:solidFill>
                  <a:schemeClr val="accent1">
                    <a:lumMod val="50000"/>
                  </a:schemeClr>
                </a:solidFill>
              </a:rPr>
              <a:t>Méthodes : </a:t>
            </a:r>
            <a:r>
              <a:rPr lang="fr-FR" sz="8500" dirty="0">
                <a:solidFill>
                  <a:schemeClr val="accent1">
                    <a:lumMod val="50000"/>
                  </a:schemeClr>
                </a:solidFill>
              </a:rPr>
              <a:t> </a:t>
            </a:r>
            <a:endParaRPr lang="fr-FR" sz="4800" b="1" dirty="0">
              <a:solidFill>
                <a:schemeClr val="accent1">
                  <a:lumMod val="50000"/>
                </a:schemeClr>
              </a:solidFill>
            </a:endParaRPr>
          </a:p>
          <a:p>
            <a:pPr marL="571500" indent="-571500">
              <a:buFont typeface="Arial" panose="020B0604020202020204" pitchFamily="34" charset="0"/>
              <a:buChar char="•"/>
            </a:pPr>
            <a:r>
              <a:rPr lang="fr-FR" sz="4800" b="1" dirty="0">
                <a:solidFill>
                  <a:schemeClr val="accent1">
                    <a:lumMod val="50000"/>
                  </a:schemeClr>
                </a:solidFill>
              </a:rPr>
              <a:t>Enquête transversale</a:t>
            </a:r>
          </a:p>
          <a:p>
            <a:pPr marL="571500" indent="-571500">
              <a:buFont typeface="Arial" panose="020B0604020202020204" pitchFamily="34" charset="0"/>
              <a:buChar char="•"/>
            </a:pPr>
            <a:r>
              <a:rPr lang="fr-FR" sz="4800" b="1" dirty="0">
                <a:solidFill>
                  <a:schemeClr val="accent1">
                    <a:lumMod val="50000"/>
                  </a:schemeClr>
                </a:solidFill>
              </a:rPr>
              <a:t>France Métropolitaine et DOM-TOM</a:t>
            </a:r>
          </a:p>
          <a:p>
            <a:pPr marL="571500" indent="-571500">
              <a:buFont typeface="Arial" panose="020B0604020202020204" pitchFamily="34" charset="0"/>
              <a:buChar char="•"/>
            </a:pPr>
            <a:r>
              <a:rPr lang="fr-FR" sz="4800" b="1" dirty="0">
                <a:solidFill>
                  <a:schemeClr val="accent1">
                    <a:lumMod val="50000"/>
                  </a:schemeClr>
                </a:solidFill>
              </a:rPr>
              <a:t>En 2017</a:t>
            </a:r>
          </a:p>
          <a:p>
            <a:pPr marL="571500" indent="-571500">
              <a:buFont typeface="Arial" panose="020B0604020202020204" pitchFamily="34" charset="0"/>
              <a:buChar char="•"/>
            </a:pPr>
            <a:r>
              <a:rPr lang="fr-FR" sz="4800" b="1" dirty="0">
                <a:solidFill>
                  <a:schemeClr val="accent1">
                    <a:lumMod val="50000"/>
                  </a:schemeClr>
                </a:solidFill>
              </a:rPr>
              <a:t>Recensement par des référents volontaires au sein de chaque région</a:t>
            </a:r>
            <a:r>
              <a:rPr lang="fr-FR" sz="4400" b="1" dirty="0">
                <a:solidFill>
                  <a:schemeClr val="accent1">
                    <a:lumMod val="50000"/>
                  </a:schemeClr>
                </a:solidFill>
              </a:rPr>
              <a:t> (Nom, sexe, lieu d’exercice, exercice équivalent du futur DES c’est-à-dire DESC ou équivalent)</a:t>
            </a:r>
          </a:p>
          <a:p>
            <a:pPr marL="571500" indent="-571500">
              <a:buFont typeface="Arial" panose="020B0604020202020204" pitchFamily="34" charset="0"/>
              <a:buChar char="•"/>
            </a:pPr>
            <a:r>
              <a:rPr lang="fr-FR" sz="4400" b="1" dirty="0">
                <a:solidFill>
                  <a:schemeClr val="accent1">
                    <a:lumMod val="50000"/>
                  </a:schemeClr>
                </a:solidFill>
              </a:rPr>
              <a:t>Recherche de l’année de soutenance de la thèse d’exercice médical sur le site de la bibliothèque interuniversitaire </a:t>
            </a:r>
            <a:r>
              <a:rPr lang="fr-FR" sz="4400" b="1" dirty="0">
                <a:solidFill>
                  <a:schemeClr val="accent1">
                    <a:lumMod val="50000"/>
                  </a:schemeClr>
                </a:solidFill>
                <a:hlinkClick r:id="rId3"/>
              </a:rPr>
              <a:t>http://www.biusante.parisdescartes.fr/chercher/theses/medecine.php</a:t>
            </a:r>
            <a:endParaRPr lang="fr-FR" sz="4400" b="1" dirty="0">
              <a:solidFill>
                <a:schemeClr val="accent1">
                  <a:lumMod val="50000"/>
                </a:schemeClr>
              </a:solidFill>
            </a:endParaRPr>
          </a:p>
          <a:p>
            <a:pPr marL="571500" indent="-571500">
              <a:buFont typeface="Arial" panose="020B0604020202020204" pitchFamily="34" charset="0"/>
              <a:buChar char="•"/>
            </a:pPr>
            <a:r>
              <a:rPr lang="fr-FR" sz="4400" b="1" dirty="0">
                <a:solidFill>
                  <a:schemeClr val="accent1">
                    <a:lumMod val="50000"/>
                  </a:schemeClr>
                </a:solidFill>
              </a:rPr>
              <a:t>Exclusion des praticiens ayant un exercice ponctuel ou partiel des Maladies Infectieuses</a:t>
            </a:r>
          </a:p>
          <a:p>
            <a:pPr marL="571500" indent="-571500">
              <a:buFont typeface="Arial" panose="020B0604020202020204" pitchFamily="34" charset="0"/>
              <a:buChar char="•"/>
            </a:pPr>
            <a:r>
              <a:rPr lang="fr-FR" sz="4400" b="1" dirty="0">
                <a:solidFill>
                  <a:schemeClr val="accent1">
                    <a:lumMod val="50000"/>
                  </a:schemeClr>
                </a:solidFill>
              </a:rPr>
              <a:t>Postulat d’un âge de soutenance à 30 ans et/ou d’un </a:t>
            </a:r>
            <a:r>
              <a:rPr lang="fr-FR" sz="4400" b="1" dirty="0" err="1">
                <a:solidFill>
                  <a:schemeClr val="accent1">
                    <a:lumMod val="50000"/>
                  </a:schemeClr>
                </a:solidFill>
              </a:rPr>
              <a:t>excercice</a:t>
            </a:r>
            <a:r>
              <a:rPr lang="fr-FR" sz="4400" b="1" dirty="0">
                <a:solidFill>
                  <a:schemeClr val="accent1">
                    <a:lumMod val="50000"/>
                  </a:schemeClr>
                </a:solidFill>
              </a:rPr>
              <a:t> de 37 ans post-thèse (moyenne nationale de départ à 67 ans, INSEE)</a:t>
            </a:r>
            <a:endParaRPr lang="fr-FR" sz="4800" b="1" dirty="0">
              <a:solidFill>
                <a:schemeClr val="accent1">
                  <a:lumMod val="50000"/>
                </a:schemeClr>
              </a:solidFill>
            </a:endParaRPr>
          </a:p>
        </p:txBody>
      </p:sp>
      <p:sp>
        <p:nvSpPr>
          <p:cNvPr id="8" name="Rectangle 7">
            <a:extLst>
              <a:ext uri="{FF2B5EF4-FFF2-40B4-BE49-F238E27FC236}">
                <a16:creationId xmlns:a16="http://schemas.microsoft.com/office/drawing/2014/main" id="{34BE16F3-0077-4FD0-9407-1957DB3792FA}"/>
              </a:ext>
            </a:extLst>
          </p:cNvPr>
          <p:cNvSpPr/>
          <p:nvPr/>
        </p:nvSpPr>
        <p:spPr>
          <a:xfrm>
            <a:off x="1359905" y="20516164"/>
            <a:ext cx="29444157" cy="18985916"/>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r>
              <a:rPr lang="fr-FR" sz="8500" b="1" u="sng" dirty="0">
                <a:solidFill>
                  <a:schemeClr val="accent1">
                    <a:lumMod val="50000"/>
                  </a:schemeClr>
                </a:solidFill>
              </a:rPr>
              <a:t>Résultats : </a:t>
            </a:r>
            <a:r>
              <a:rPr lang="fr-FR" sz="8500" dirty="0">
                <a:solidFill>
                  <a:schemeClr val="accent1">
                    <a:lumMod val="50000"/>
                  </a:schemeClr>
                </a:solidFill>
              </a:rPr>
              <a:t> </a:t>
            </a:r>
            <a:endParaRPr lang="fr-FR" sz="4800" b="1" dirty="0">
              <a:solidFill>
                <a:schemeClr val="accent1">
                  <a:lumMod val="50000"/>
                </a:schemeClr>
              </a:solidFill>
            </a:endParaRPr>
          </a:p>
        </p:txBody>
      </p:sp>
      <p:sp>
        <p:nvSpPr>
          <p:cNvPr id="9" name="Rectangle 8">
            <a:extLst>
              <a:ext uri="{FF2B5EF4-FFF2-40B4-BE49-F238E27FC236}">
                <a16:creationId xmlns:a16="http://schemas.microsoft.com/office/drawing/2014/main" id="{D7B919DD-885A-445F-8D82-4CF4B555421E}"/>
              </a:ext>
            </a:extLst>
          </p:cNvPr>
          <p:cNvSpPr/>
          <p:nvPr/>
        </p:nvSpPr>
        <p:spPr>
          <a:xfrm>
            <a:off x="1359907" y="39776400"/>
            <a:ext cx="29444156" cy="4967005"/>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lvl="3"/>
            <a:r>
              <a:rPr lang="fr-FR" sz="8500" b="1" u="sng" dirty="0">
                <a:solidFill>
                  <a:schemeClr val="accent1">
                    <a:lumMod val="50000"/>
                  </a:schemeClr>
                </a:solidFill>
              </a:rPr>
              <a:t>Conclusion:</a:t>
            </a:r>
            <a:endParaRPr lang="fr-FR" sz="5500" b="1" u="sng" dirty="0">
              <a:solidFill>
                <a:schemeClr val="accent1">
                  <a:lumMod val="50000"/>
                </a:schemeClr>
              </a:solidFill>
            </a:endParaRPr>
          </a:p>
          <a:p>
            <a:pPr marL="2057400" lvl="3" indent="-685800">
              <a:buFont typeface="Arial" panose="020B0604020202020204" pitchFamily="34" charset="0"/>
              <a:buChar char="•"/>
            </a:pPr>
            <a:r>
              <a:rPr lang="fr-FR" sz="4400" b="1" dirty="0">
                <a:solidFill>
                  <a:schemeClr val="accent1">
                    <a:lumMod val="50000"/>
                  </a:schemeClr>
                </a:solidFill>
              </a:rPr>
              <a:t>Cette enquête transversale montre une disparité d’implantation </a:t>
            </a:r>
            <a:r>
              <a:rPr lang="fr-FR" sz="4400" b="1">
                <a:solidFill>
                  <a:schemeClr val="accent1">
                    <a:lumMod val="50000"/>
                  </a:schemeClr>
                </a:solidFill>
              </a:rPr>
              <a:t>des Infectiologues </a:t>
            </a:r>
            <a:r>
              <a:rPr lang="fr-FR" sz="4400" b="1" dirty="0">
                <a:solidFill>
                  <a:schemeClr val="accent1">
                    <a:lumMod val="50000"/>
                  </a:schemeClr>
                </a:solidFill>
              </a:rPr>
              <a:t>sur le territoire</a:t>
            </a:r>
          </a:p>
          <a:p>
            <a:pPr marL="2057400" lvl="3" indent="-685800">
              <a:buFont typeface="Arial" panose="020B0604020202020204" pitchFamily="34" charset="0"/>
              <a:buChar char="•"/>
            </a:pPr>
            <a:r>
              <a:rPr lang="fr-FR" sz="4400" b="1" dirty="0">
                <a:solidFill>
                  <a:schemeClr val="accent1">
                    <a:lumMod val="50000"/>
                  </a:schemeClr>
                </a:solidFill>
              </a:rPr>
              <a:t>L’évolution des dernières années est une augmentation de l’effectif et une féminisation du métier.</a:t>
            </a:r>
          </a:p>
          <a:p>
            <a:pPr marL="2057400" lvl="3" indent="-685800">
              <a:buFont typeface="Arial" panose="020B0604020202020204" pitchFamily="34" charset="0"/>
              <a:buChar char="•"/>
            </a:pPr>
            <a:r>
              <a:rPr lang="fr-FR" sz="4400" b="1" dirty="0">
                <a:solidFill>
                  <a:schemeClr val="accent1">
                    <a:lumMod val="50000"/>
                  </a:schemeClr>
                </a:solidFill>
              </a:rPr>
              <a:t>L’augmentation de l’effectif va s’accentuer dans les années à venir</a:t>
            </a:r>
          </a:p>
          <a:p>
            <a:pPr marL="2057400" lvl="3" indent="-685800">
              <a:buFont typeface="Arial" panose="020B0604020202020204" pitchFamily="34" charset="0"/>
              <a:buChar char="•"/>
            </a:pPr>
            <a:r>
              <a:rPr lang="fr-FR" sz="4400" b="1" dirty="0">
                <a:solidFill>
                  <a:schemeClr val="accent1">
                    <a:lumMod val="50000"/>
                  </a:schemeClr>
                </a:solidFill>
              </a:rPr>
              <a:t>Il est nécessaire d’anticiper l’arrivée de ses futurs praticiens que ce soit au niveau local (création de postes)            mais également national (définition d’actes spécifiques du métier de l’Infectiologue).</a:t>
            </a:r>
          </a:p>
          <a:p>
            <a:pPr marL="685800" indent="-685800">
              <a:buFont typeface="Arial" panose="020B0604020202020204" pitchFamily="34" charset="0"/>
              <a:buChar char="•"/>
            </a:pPr>
            <a:endParaRPr lang="fr-FR" sz="4400" b="1" dirty="0">
              <a:solidFill>
                <a:schemeClr val="accent1">
                  <a:lumMod val="50000"/>
                </a:schemeClr>
              </a:solidFill>
            </a:endParaRPr>
          </a:p>
        </p:txBody>
      </p:sp>
      <p:pic>
        <p:nvPicPr>
          <p:cNvPr id="25" name="Image 24">
            <a:extLst>
              <a:ext uri="{FF2B5EF4-FFF2-40B4-BE49-F238E27FC236}">
                <a16:creationId xmlns:a16="http://schemas.microsoft.com/office/drawing/2014/main" id="{EDD25F20-7253-4E6E-953C-13ACDFA57D94}"/>
              </a:ext>
            </a:extLst>
          </p:cNvPr>
          <p:cNvPicPr>
            <a:picLocks noChangeAspect="1"/>
          </p:cNvPicPr>
          <p:nvPr/>
        </p:nvPicPr>
        <p:blipFill>
          <a:blip r:embed="rId4"/>
          <a:stretch>
            <a:fillRect/>
          </a:stretch>
        </p:blipFill>
        <p:spPr>
          <a:xfrm>
            <a:off x="9575903" y="21172731"/>
            <a:ext cx="10440643" cy="11421156"/>
          </a:xfrm>
          <a:prstGeom prst="rect">
            <a:avLst/>
          </a:prstGeom>
        </p:spPr>
      </p:pic>
      <p:pic>
        <p:nvPicPr>
          <p:cNvPr id="26" name="Image 25">
            <a:extLst>
              <a:ext uri="{FF2B5EF4-FFF2-40B4-BE49-F238E27FC236}">
                <a16:creationId xmlns:a16="http://schemas.microsoft.com/office/drawing/2014/main" id="{E51C0436-662C-46D5-AA2C-BE79F910CF4A}"/>
              </a:ext>
            </a:extLst>
          </p:cNvPr>
          <p:cNvPicPr>
            <a:picLocks noChangeAspect="1"/>
          </p:cNvPicPr>
          <p:nvPr/>
        </p:nvPicPr>
        <p:blipFill>
          <a:blip r:embed="rId5"/>
          <a:stretch>
            <a:fillRect/>
          </a:stretch>
        </p:blipFill>
        <p:spPr>
          <a:xfrm>
            <a:off x="13617415" y="32880039"/>
            <a:ext cx="4676775" cy="4762500"/>
          </a:xfrm>
          <a:prstGeom prst="rect">
            <a:avLst/>
          </a:prstGeom>
        </p:spPr>
      </p:pic>
      <p:sp>
        <p:nvSpPr>
          <p:cNvPr id="27" name="Ellipse 26">
            <a:extLst>
              <a:ext uri="{FF2B5EF4-FFF2-40B4-BE49-F238E27FC236}">
                <a16:creationId xmlns:a16="http://schemas.microsoft.com/office/drawing/2014/main" id="{75098FBB-6E32-4D13-B362-8C4652D4DF2C}"/>
              </a:ext>
            </a:extLst>
          </p:cNvPr>
          <p:cNvSpPr/>
          <p:nvPr/>
        </p:nvSpPr>
        <p:spPr>
          <a:xfrm>
            <a:off x="2803208" y="22587521"/>
            <a:ext cx="5368697" cy="50292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500" b="1" dirty="0">
                <a:solidFill>
                  <a:schemeClr val="accent1">
                    <a:lumMod val="50000"/>
                  </a:schemeClr>
                </a:solidFill>
              </a:rPr>
              <a:t>699 </a:t>
            </a:r>
            <a:r>
              <a:rPr lang="fr-FR" sz="4800" b="1" dirty="0">
                <a:solidFill>
                  <a:schemeClr val="accent1">
                    <a:lumMod val="50000"/>
                  </a:schemeClr>
                </a:solidFill>
              </a:rPr>
              <a:t> Praticiens infectiologues</a:t>
            </a:r>
          </a:p>
        </p:txBody>
      </p:sp>
      <p:graphicFrame>
        <p:nvGraphicFramePr>
          <p:cNvPr id="28" name="Espace réservé du contenu 3">
            <a:extLst>
              <a:ext uri="{FF2B5EF4-FFF2-40B4-BE49-F238E27FC236}">
                <a16:creationId xmlns:a16="http://schemas.microsoft.com/office/drawing/2014/main" id="{F1E14D23-235C-439B-8049-9E45BF04972E}"/>
              </a:ext>
            </a:extLst>
          </p:cNvPr>
          <p:cNvGraphicFramePr>
            <a:graphicFrameLocks/>
          </p:cNvGraphicFramePr>
          <p:nvPr>
            <p:extLst>
              <p:ext uri="{D42A27DB-BD31-4B8C-83A1-F6EECF244321}">
                <p14:modId xmlns:p14="http://schemas.microsoft.com/office/powerpoint/2010/main" val="3227218893"/>
              </p:ext>
            </p:extLst>
          </p:nvPr>
        </p:nvGraphicFramePr>
        <p:xfrm>
          <a:off x="21709670" y="21456863"/>
          <a:ext cx="7886410" cy="4800235"/>
        </p:xfrm>
        <a:graphic>
          <a:graphicData uri="http://schemas.openxmlformats.org/drawingml/2006/chart">
            <c:chart xmlns:c="http://schemas.openxmlformats.org/drawingml/2006/chart" xmlns:r="http://schemas.openxmlformats.org/officeDocument/2006/relationships" r:id="rId6"/>
          </a:graphicData>
        </a:graphic>
      </p:graphicFrame>
      <p:grpSp>
        <p:nvGrpSpPr>
          <p:cNvPr id="33" name="Groupe 32">
            <a:extLst>
              <a:ext uri="{FF2B5EF4-FFF2-40B4-BE49-F238E27FC236}">
                <a16:creationId xmlns:a16="http://schemas.microsoft.com/office/drawing/2014/main" id="{D840DD2D-52BC-4873-9DC0-C8F14EDEE56F}"/>
              </a:ext>
            </a:extLst>
          </p:cNvPr>
          <p:cNvGrpSpPr/>
          <p:nvPr/>
        </p:nvGrpSpPr>
        <p:grpSpPr>
          <a:xfrm>
            <a:off x="2803208" y="28393040"/>
            <a:ext cx="5368697" cy="5029200"/>
            <a:chOff x="2803208" y="28393040"/>
            <a:chExt cx="5368697" cy="5029200"/>
          </a:xfrm>
        </p:grpSpPr>
        <p:sp>
          <p:nvSpPr>
            <p:cNvPr id="29" name="Ellipse 28">
              <a:extLst>
                <a:ext uri="{FF2B5EF4-FFF2-40B4-BE49-F238E27FC236}">
                  <a16:creationId xmlns:a16="http://schemas.microsoft.com/office/drawing/2014/main" id="{20128079-0F32-4F8A-B5FB-85D26175423B}"/>
                </a:ext>
              </a:extLst>
            </p:cNvPr>
            <p:cNvSpPr/>
            <p:nvPr/>
          </p:nvSpPr>
          <p:spPr>
            <a:xfrm>
              <a:off x="2803208" y="28393040"/>
              <a:ext cx="5368697" cy="50292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500" b="1" dirty="0">
                  <a:solidFill>
                    <a:schemeClr val="accent1">
                      <a:lumMod val="50000"/>
                    </a:schemeClr>
                  </a:solidFill>
                </a:rPr>
                <a:t>54%</a:t>
              </a:r>
            </a:p>
            <a:p>
              <a:pPr algn="ctr"/>
              <a:r>
                <a:rPr lang="fr-FR" sz="11500" b="1" dirty="0">
                  <a:solidFill>
                    <a:schemeClr val="accent1">
                      <a:lumMod val="50000"/>
                    </a:schemeClr>
                  </a:solidFill>
                </a:rPr>
                <a:t> </a:t>
              </a:r>
              <a:endParaRPr lang="fr-FR" sz="4800" b="1" dirty="0">
                <a:solidFill>
                  <a:schemeClr val="accent1">
                    <a:lumMod val="50000"/>
                  </a:schemeClr>
                </a:solidFill>
              </a:endParaRPr>
            </a:p>
          </p:txBody>
        </p:sp>
        <p:pic>
          <p:nvPicPr>
            <p:cNvPr id="31" name="Image 30">
              <a:extLst>
                <a:ext uri="{FF2B5EF4-FFF2-40B4-BE49-F238E27FC236}">
                  <a16:creationId xmlns:a16="http://schemas.microsoft.com/office/drawing/2014/main" id="{FF038D64-D39D-469C-BB70-41F215326AF9}"/>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5039882" y="30803089"/>
              <a:ext cx="1025637" cy="2247673"/>
            </a:xfrm>
            <a:prstGeom prst="rect">
              <a:avLst/>
            </a:prstGeom>
            <a:noFill/>
          </p:spPr>
        </p:pic>
        <p:sp>
          <p:nvSpPr>
            <p:cNvPr id="32" name="Ellipse 31">
              <a:extLst>
                <a:ext uri="{FF2B5EF4-FFF2-40B4-BE49-F238E27FC236}">
                  <a16:creationId xmlns:a16="http://schemas.microsoft.com/office/drawing/2014/main" id="{37AE1267-8946-4834-99B4-F8DC5BBFF5BC}"/>
                </a:ext>
              </a:extLst>
            </p:cNvPr>
            <p:cNvSpPr/>
            <p:nvPr/>
          </p:nvSpPr>
          <p:spPr>
            <a:xfrm>
              <a:off x="5363210" y="30803089"/>
              <a:ext cx="368300" cy="41351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graphicFrame>
        <p:nvGraphicFramePr>
          <p:cNvPr id="35" name="Graphique 34">
            <a:extLst>
              <a:ext uri="{FF2B5EF4-FFF2-40B4-BE49-F238E27FC236}">
                <a16:creationId xmlns:a16="http://schemas.microsoft.com/office/drawing/2014/main" id="{3BF2DA17-72F2-4EA2-8D52-DA0B7AD42A50}"/>
              </a:ext>
            </a:extLst>
          </p:cNvPr>
          <p:cNvGraphicFramePr>
            <a:graphicFrameLocks/>
          </p:cNvGraphicFramePr>
          <p:nvPr>
            <p:extLst>
              <p:ext uri="{D42A27DB-BD31-4B8C-83A1-F6EECF244321}">
                <p14:modId xmlns:p14="http://schemas.microsoft.com/office/powerpoint/2010/main" val="1899774255"/>
              </p:ext>
            </p:extLst>
          </p:nvPr>
        </p:nvGraphicFramePr>
        <p:xfrm>
          <a:off x="21738901" y="27612561"/>
          <a:ext cx="7886410" cy="5595403"/>
        </p:xfrm>
        <a:graphic>
          <a:graphicData uri="http://schemas.openxmlformats.org/drawingml/2006/chart">
            <c:chart xmlns:c="http://schemas.openxmlformats.org/drawingml/2006/chart" xmlns:r="http://schemas.openxmlformats.org/officeDocument/2006/relationships" r:id="rId9"/>
          </a:graphicData>
        </a:graphic>
      </p:graphicFrame>
      <p:sp>
        <p:nvSpPr>
          <p:cNvPr id="37" name="Ellipse 36">
            <a:extLst>
              <a:ext uri="{FF2B5EF4-FFF2-40B4-BE49-F238E27FC236}">
                <a16:creationId xmlns:a16="http://schemas.microsoft.com/office/drawing/2014/main" id="{DD712C07-ED84-45E2-8812-946B30E63FED}"/>
              </a:ext>
            </a:extLst>
          </p:cNvPr>
          <p:cNvSpPr/>
          <p:nvPr/>
        </p:nvSpPr>
        <p:spPr>
          <a:xfrm>
            <a:off x="22968526" y="33840422"/>
            <a:ext cx="5368697" cy="50292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000" b="1" dirty="0">
                <a:solidFill>
                  <a:schemeClr val="accent1">
                    <a:lumMod val="50000"/>
                  </a:schemeClr>
                </a:solidFill>
              </a:rPr>
              <a:t>9%</a:t>
            </a:r>
          </a:p>
          <a:p>
            <a:pPr algn="ctr"/>
            <a:r>
              <a:rPr lang="fr-FR" sz="6000" b="1" dirty="0">
                <a:solidFill>
                  <a:schemeClr val="accent1">
                    <a:lumMod val="50000"/>
                  </a:schemeClr>
                </a:solidFill>
              </a:rPr>
              <a:t>Partiront en retraite en 5 ans</a:t>
            </a:r>
          </a:p>
          <a:p>
            <a:pPr algn="ctr"/>
            <a:r>
              <a:rPr lang="fr-FR" sz="6000" b="1" dirty="0">
                <a:solidFill>
                  <a:schemeClr val="accent1">
                    <a:lumMod val="50000"/>
                  </a:schemeClr>
                </a:solidFill>
              </a:rPr>
              <a:t>(n=81)</a:t>
            </a:r>
            <a:endParaRPr lang="fr-FR" sz="2400" b="1" dirty="0">
              <a:solidFill>
                <a:schemeClr val="accent1">
                  <a:lumMod val="50000"/>
                </a:schemeClr>
              </a:solidFill>
            </a:endParaRPr>
          </a:p>
        </p:txBody>
      </p:sp>
      <p:sp>
        <p:nvSpPr>
          <p:cNvPr id="34" name="ZoneTexte 33">
            <a:extLst>
              <a:ext uri="{FF2B5EF4-FFF2-40B4-BE49-F238E27FC236}">
                <a16:creationId xmlns:a16="http://schemas.microsoft.com/office/drawing/2014/main" id="{687EB4F7-0AF3-4FAD-A19E-5BA07A8F416A}"/>
              </a:ext>
            </a:extLst>
          </p:cNvPr>
          <p:cNvSpPr txBox="1"/>
          <p:nvPr/>
        </p:nvSpPr>
        <p:spPr>
          <a:xfrm>
            <a:off x="10842171" y="38669744"/>
            <a:ext cx="10440643" cy="646331"/>
          </a:xfrm>
          <a:prstGeom prst="rect">
            <a:avLst/>
          </a:prstGeom>
          <a:noFill/>
        </p:spPr>
        <p:txBody>
          <a:bodyPr wrap="square" rtlCol="0">
            <a:spAutoFit/>
          </a:bodyPr>
          <a:lstStyle/>
          <a:p>
            <a:r>
              <a:rPr lang="fr-FR" sz="3600" b="1" dirty="0">
                <a:solidFill>
                  <a:schemeClr val="accent1">
                    <a:lumMod val="75000"/>
                  </a:schemeClr>
                </a:solidFill>
              </a:rPr>
              <a:t>Données manquantes sur l’âge pour 20% de l’effectif</a:t>
            </a:r>
          </a:p>
        </p:txBody>
      </p:sp>
      <p:graphicFrame>
        <p:nvGraphicFramePr>
          <p:cNvPr id="42" name="Graphique 41">
            <a:extLst>
              <a:ext uri="{FF2B5EF4-FFF2-40B4-BE49-F238E27FC236}">
                <a16:creationId xmlns:a16="http://schemas.microsoft.com/office/drawing/2014/main" id="{CEB8CAA7-46E4-4CC0-9E82-1770032C60D6}"/>
              </a:ext>
            </a:extLst>
          </p:cNvPr>
          <p:cNvGraphicFramePr>
            <a:graphicFrameLocks/>
          </p:cNvGraphicFramePr>
          <p:nvPr>
            <p:extLst>
              <p:ext uri="{D42A27DB-BD31-4B8C-83A1-F6EECF244321}">
                <p14:modId xmlns:p14="http://schemas.microsoft.com/office/powerpoint/2010/main" val="2130789246"/>
              </p:ext>
            </p:extLst>
          </p:nvPr>
        </p:nvGraphicFramePr>
        <p:xfrm>
          <a:off x="1972912" y="33528303"/>
          <a:ext cx="8026403" cy="5303520"/>
        </p:xfrm>
        <a:graphic>
          <a:graphicData uri="http://schemas.openxmlformats.org/drawingml/2006/chart">
            <c:chart xmlns:c="http://schemas.openxmlformats.org/drawingml/2006/chart" xmlns:r="http://schemas.openxmlformats.org/officeDocument/2006/relationships" r:id="rId10"/>
          </a:graphicData>
        </a:graphic>
      </p:graphicFrame>
    </p:spTree>
    <p:extLst>
      <p:ext uri="{BB962C8B-B14F-4D97-AF65-F5344CB8AC3E}">
        <p14:creationId xmlns:p14="http://schemas.microsoft.com/office/powerpoint/2010/main" val="144377487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373</Words>
  <Application>Microsoft Office PowerPoint</Application>
  <PresentationFormat>Personnalisé</PresentationFormat>
  <Paragraphs>35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franc</dc:creator>
  <cp:lastModifiedBy>Christele Cheneau</cp:lastModifiedBy>
  <cp:revision>14</cp:revision>
  <dcterms:created xsi:type="dcterms:W3CDTF">2019-04-15T14:42:34Z</dcterms:created>
  <dcterms:modified xsi:type="dcterms:W3CDTF">2019-04-15T16:13:50Z</dcterms:modified>
</cp:coreProperties>
</file>